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36" r:id="rId2"/>
    <p:sldMasterId id="2147483749" r:id="rId3"/>
  </p:sldMasterIdLst>
  <p:notesMasterIdLst>
    <p:notesMasterId r:id="rId29"/>
  </p:notesMasterIdLst>
  <p:handoutMasterIdLst>
    <p:handoutMasterId r:id="rId30"/>
  </p:handoutMasterIdLst>
  <p:sldIdLst>
    <p:sldId id="429" r:id="rId4"/>
    <p:sldId id="430" r:id="rId5"/>
    <p:sldId id="431" r:id="rId6"/>
    <p:sldId id="417" r:id="rId7"/>
    <p:sldId id="408" r:id="rId8"/>
    <p:sldId id="389" r:id="rId9"/>
    <p:sldId id="407" r:id="rId10"/>
    <p:sldId id="420" r:id="rId11"/>
    <p:sldId id="427" r:id="rId12"/>
    <p:sldId id="434" r:id="rId13"/>
    <p:sldId id="438" r:id="rId14"/>
    <p:sldId id="423" r:id="rId15"/>
    <p:sldId id="425" r:id="rId16"/>
    <p:sldId id="422" r:id="rId17"/>
    <p:sldId id="424" r:id="rId18"/>
    <p:sldId id="428" r:id="rId19"/>
    <p:sldId id="404" r:id="rId20"/>
    <p:sldId id="411" r:id="rId21"/>
    <p:sldId id="396" r:id="rId22"/>
    <p:sldId id="416" r:id="rId23"/>
    <p:sldId id="397" r:id="rId24"/>
    <p:sldId id="435" r:id="rId25"/>
    <p:sldId id="421" r:id="rId26"/>
    <p:sldId id="433" r:id="rId27"/>
    <p:sldId id="439" r:id="rId28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2689B"/>
    <a:srgbClr val="D99694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17" autoAdjust="0"/>
    <p:restoredTop sz="90765" autoAdjust="0"/>
  </p:normalViewPr>
  <p:slideViewPr>
    <p:cSldViewPr>
      <p:cViewPr varScale="1">
        <p:scale>
          <a:sx n="107" d="100"/>
          <a:sy n="107" d="100"/>
        </p:scale>
        <p:origin x="3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2346"/>
    </p:cViewPr>
  </p:sorterViewPr>
  <p:notesViewPr>
    <p:cSldViewPr>
      <p:cViewPr varScale="1">
        <p:scale>
          <a:sx n="78" d="100"/>
          <a:sy n="78" d="100"/>
        </p:scale>
        <p:origin x="-123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18-30</c:v>
                </c:pt>
                <c:pt idx="1">
                  <c:v>31-45</c:v>
                </c:pt>
                <c:pt idx="2">
                  <c:v>46-60</c:v>
                </c:pt>
                <c:pt idx="3">
                  <c:v>61+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21.7</c:v>
                </c:pt>
                <c:pt idx="1">
                  <c:v>28.2</c:v>
                </c:pt>
                <c:pt idx="2">
                  <c:v>26.4</c:v>
                </c:pt>
                <c:pt idx="3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0B-4A52-84D4-29C48BF511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74151680"/>
        <c:axId val="71743680"/>
      </c:barChart>
      <c:catAx>
        <c:axId val="174151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1743680"/>
        <c:crosses val="autoZero"/>
        <c:auto val="1"/>
        <c:lblAlgn val="ctr"/>
        <c:lblOffset val="100"/>
        <c:noMultiLvlLbl val="0"/>
      </c:catAx>
      <c:valAx>
        <c:axId val="71743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pl-PL"/>
          </a:p>
        </c:txPr>
        <c:crossAx val="17415168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ICD 9 Зловживання алкоголем та залежність</c:v>
                </c:pt>
                <c:pt idx="1">
                  <c:v>ICD 9 Залежність</c:v>
                </c:pt>
                <c:pt idx="2">
                  <c:v>RAPS 1+</c:v>
                </c:pt>
                <c:pt idx="3">
                  <c:v>RAPS 2+</c:v>
                </c:pt>
              </c:strCache>
            </c:strRef>
          </c:cat>
          <c:val>
            <c:numRef>
              <c:f>Arkusz1!$B$2:$B$5</c:f>
              <c:numCache>
                <c:formatCode>0.0</c:formatCode>
                <c:ptCount val="4"/>
                <c:pt idx="0">
                  <c:v>16.5</c:v>
                </c:pt>
                <c:pt idx="1">
                  <c:v>5.6</c:v>
                </c:pt>
                <c:pt idx="2">
                  <c:v>27.3</c:v>
                </c:pt>
                <c:pt idx="3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89-4288-847F-0C2FE48DDE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78895872"/>
        <c:axId val="186355072"/>
      </c:barChart>
      <c:catAx>
        <c:axId val="17889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6355072"/>
        <c:crosses val="autoZero"/>
        <c:auto val="1"/>
        <c:lblAlgn val="ctr"/>
        <c:lblOffset val="100"/>
        <c:noMultiLvlLbl val="0"/>
      </c:catAx>
      <c:valAx>
        <c:axId val="1863550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889587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852222240588275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Чоловік</c:v>
                </c:pt>
                <c:pt idx="1">
                  <c:v>Жінкаa</c:v>
                </c:pt>
              </c:strCache>
            </c:strRef>
          </c:cat>
          <c:val>
            <c:numRef>
              <c:f>Arkusz1!$B$2:$B$3</c:f>
              <c:numCache>
                <c:formatCode>0.0</c:formatCode>
                <c:ptCount val="2"/>
                <c:pt idx="0">
                  <c:v>27.6</c:v>
                </c:pt>
                <c:pt idx="1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E-4AC4-95B5-DF143A8D5D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178894848"/>
        <c:axId val="186357376"/>
      </c:barChart>
      <c:catAx>
        <c:axId val="17889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6357376"/>
        <c:crosses val="autoZero"/>
        <c:auto val="1"/>
        <c:lblAlgn val="ctr"/>
        <c:lblOffset val="100"/>
        <c:noMultiLvlLbl val="0"/>
      </c:catAx>
      <c:valAx>
        <c:axId val="18635737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889484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878519694478301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29</c:v>
                </c:pt>
                <c:pt idx="1">
                  <c:v>22.9</c:v>
                </c:pt>
                <c:pt idx="2">
                  <c:v>14.9</c:v>
                </c:pt>
                <c:pt idx="3">
                  <c:v>15.5</c:v>
                </c:pt>
                <c:pt idx="4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5B-45CA-8EA3-4F2F029258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79228160"/>
        <c:axId val="186357952"/>
      </c:barChart>
      <c:catAx>
        <c:axId val="17922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6357952"/>
        <c:crosses val="autoZero"/>
        <c:auto val="1"/>
        <c:lblAlgn val="ctr"/>
        <c:lblOffset val="100"/>
        <c:noMultiLvlLbl val="0"/>
      </c:catAx>
      <c:valAx>
        <c:axId val="18635795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922816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Вірю і постійно відвідую релігійний заклад </c:v>
                </c:pt>
                <c:pt idx="1">
                  <c:v>Вірю, але не відвідую  </c:v>
                </c:pt>
                <c:pt idx="2">
                  <c:v>Невіруюча</c:v>
                </c:pt>
              </c:strCache>
            </c:strRef>
          </c:cat>
          <c:val>
            <c:numRef>
              <c:f>Arkusz1!$B$2:$B$4</c:f>
              <c:numCache>
                <c:formatCode>0.0</c:formatCode>
                <c:ptCount val="3"/>
                <c:pt idx="0">
                  <c:v>13.5</c:v>
                </c:pt>
                <c:pt idx="1">
                  <c:v>22.2</c:v>
                </c:pt>
                <c:pt idx="2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0-4142-8A5F-5BD22EC8DF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80540928"/>
        <c:axId val="171804928"/>
      </c:barChart>
      <c:catAx>
        <c:axId val="18054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1804928"/>
        <c:crosses val="autoZero"/>
        <c:auto val="1"/>
        <c:lblAlgn val="ctr"/>
        <c:lblOffset val="100"/>
        <c:noMultiLvlLbl val="0"/>
      </c:catAx>
      <c:valAx>
        <c:axId val="17180492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8054092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57863660787416"/>
          <c:y val="4.3668122270742364E-3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Pt>
            <c:idx val="2"/>
            <c:invertIfNegative val="0"/>
            <c:bubble3D val="0"/>
            <c:spPr>
              <a:solidFill>
                <a:schemeClr val="tx2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1-9DF9-4C57-A30C-9F0DAD98ECCF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3-9DF9-4C57-A30C-9F0DAD98ECCF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5-9DF9-4C57-A30C-9F0DAD98ECCF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7-9DF9-4C57-A30C-9F0DAD98ECC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Arkusz1!$A$2:$A$22</c:f>
              <c:strCache>
                <c:ptCount val="21"/>
                <c:pt idx="0">
                  <c:v>Литва</c:v>
                </c:pt>
                <c:pt idx="1">
                  <c:v>Ісландія</c:v>
                </c:pt>
                <c:pt idx="2">
                  <c:v>Швеція</c:v>
                </c:pt>
                <c:pt idx="3">
                  <c:v>Фінляндія</c:v>
                </c:pt>
                <c:pt idx="4">
                  <c:v>Норвегія</c:v>
                </c:pt>
                <c:pt idx="5">
                  <c:v>Великобританія</c:v>
                </c:pt>
                <c:pt idx="6">
                  <c:v>Естонія</c:v>
                </c:pt>
                <c:pt idx="7">
                  <c:v>Данія</c:v>
                </c:pt>
                <c:pt idx="8">
                  <c:v>Болгарія</c:v>
                </c:pt>
                <c:pt idx="9">
                  <c:v>Польща</c:v>
                </c:pt>
                <c:pt idx="10">
                  <c:v>Львівська область</c:v>
                </c:pt>
                <c:pt idx="11">
                  <c:v>Австрія</c:v>
                </c:pt>
                <c:pt idx="12">
                  <c:v>Хорватія</c:v>
                </c:pt>
                <c:pt idx="13">
                  <c:v>Франція</c:v>
                </c:pt>
                <c:pt idx="14">
                  <c:v>Іспанія</c:v>
                </c:pt>
                <c:pt idx="15">
                  <c:v>Румунія</c:v>
                </c:pt>
                <c:pt idx="16">
                  <c:v>Греція</c:v>
                </c:pt>
                <c:pt idx="17">
                  <c:v>Іспанія-Каталонія</c:v>
                </c:pt>
                <c:pt idx="18">
                  <c:v>Угорщина</c:v>
                </c:pt>
                <c:pt idx="19">
                  <c:v>Португалія</c:v>
                </c:pt>
                <c:pt idx="20">
                  <c:v>Італія</c:v>
                </c:pt>
              </c:strCache>
            </c:strRef>
          </c:cat>
          <c:val>
            <c:numRef>
              <c:f>Arkusz1!$B$2:$B$22</c:f>
              <c:numCache>
                <c:formatCode>0.0</c:formatCode>
                <c:ptCount val="21"/>
                <c:pt idx="0">
                  <c:v>37.6</c:v>
                </c:pt>
                <c:pt idx="1">
                  <c:v>32</c:v>
                </c:pt>
                <c:pt idx="2">
                  <c:v>31.9</c:v>
                </c:pt>
                <c:pt idx="3">
                  <c:v>27</c:v>
                </c:pt>
                <c:pt idx="4">
                  <c:v>25.5</c:v>
                </c:pt>
                <c:pt idx="5">
                  <c:v>25.5</c:v>
                </c:pt>
                <c:pt idx="6">
                  <c:v>23.9</c:v>
                </c:pt>
                <c:pt idx="7">
                  <c:v>22</c:v>
                </c:pt>
                <c:pt idx="8">
                  <c:v>21.5</c:v>
                </c:pt>
                <c:pt idx="9">
                  <c:v>18.600000000000001</c:v>
                </c:pt>
                <c:pt idx="10">
                  <c:v>17.5</c:v>
                </c:pt>
                <c:pt idx="11">
                  <c:v>15.1</c:v>
                </c:pt>
                <c:pt idx="12">
                  <c:v>14.5</c:v>
                </c:pt>
                <c:pt idx="13">
                  <c:v>14.4</c:v>
                </c:pt>
                <c:pt idx="14">
                  <c:v>12.8</c:v>
                </c:pt>
                <c:pt idx="15">
                  <c:v>11.9</c:v>
                </c:pt>
                <c:pt idx="16">
                  <c:v>11.7</c:v>
                </c:pt>
                <c:pt idx="17">
                  <c:v>11.5</c:v>
                </c:pt>
                <c:pt idx="18">
                  <c:v>10.4</c:v>
                </c:pt>
                <c:pt idx="19">
                  <c:v>7.1</c:v>
                </c:pt>
                <c:pt idx="20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F9-4C57-A30C-9F0DAD98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0541952"/>
        <c:axId val="171807232"/>
      </c:barChart>
      <c:catAx>
        <c:axId val="1805419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1807232"/>
        <c:crosses val="autoZero"/>
        <c:auto val="1"/>
        <c:lblAlgn val="ctr"/>
        <c:lblOffset val="100"/>
        <c:noMultiLvlLbl val="0"/>
      </c:catAx>
      <c:valAx>
        <c:axId val="171807232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8054195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2369830025319"/>
          <c:y val="6.0756007421848515E-2"/>
          <c:w val="0.56206000574537818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Бо ви любите  то відчуття ?</c:v>
                </c:pt>
                <c:pt idx="1">
                  <c:v>Тому, що створює позитивний настрій  ?</c:v>
                </c:pt>
                <c:pt idx="2">
                  <c:v>Тому що покращує застілля і урочисті заходи ?</c:v>
                </c:pt>
                <c:pt idx="3">
                  <c:v>Просто , щоб напитися ?</c:v>
                </c:pt>
                <c:pt idx="4">
                  <c:v>Щоб  приєднатися  до групи , яку ви любите  ?</c:v>
                </c:pt>
                <c:pt idx="5">
                  <c:v>Щоб  не почувати себе  відокремлено   [ серед інших]?</c:v>
                </c:pt>
                <c:pt idx="6">
                  <c:v>Тому що  це допомагає , коли ви відчуваєте  себе пригнічено чи знервовано   ?</c:v>
                </c:pt>
                <c:pt idx="7">
                  <c:v>Тому що  ви вважаєте  що це є добре для здоров’я  ?</c:v>
                </c:pt>
                <c:pt idx="8">
                  <c:v>Щоб про все забути </c:v>
                </c:pt>
                <c:pt idx="9">
                  <c:v>Тому, це є елементом дієти </c:v>
                </c:pt>
              </c:strCache>
            </c:strRef>
          </c:cat>
          <c:val>
            <c:numRef>
              <c:f>Arkusz1!$B$2:$B$11</c:f>
              <c:numCache>
                <c:formatCode>####.0</c:formatCode>
                <c:ptCount val="10"/>
                <c:pt idx="0">
                  <c:v>10.1</c:v>
                </c:pt>
                <c:pt idx="1">
                  <c:v>21.9</c:v>
                </c:pt>
                <c:pt idx="2">
                  <c:v>32.700000000000003</c:v>
                </c:pt>
                <c:pt idx="3">
                  <c:v>3.5</c:v>
                </c:pt>
                <c:pt idx="4">
                  <c:v>15.4</c:v>
                </c:pt>
                <c:pt idx="5">
                  <c:v>12.8</c:v>
                </c:pt>
                <c:pt idx="6">
                  <c:v>6.7</c:v>
                </c:pt>
                <c:pt idx="7">
                  <c:v>4</c:v>
                </c:pt>
                <c:pt idx="8">
                  <c:v>2.9</c:v>
                </c:pt>
                <c:pt idx="9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7-4F71-9E79-A20554581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0542464"/>
        <c:axId val="171809536"/>
      </c:barChart>
      <c:catAx>
        <c:axId val="1805424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1809536"/>
        <c:crosses val="autoZero"/>
        <c:auto val="1"/>
        <c:lblAlgn val="ctr"/>
        <c:lblOffset val="100"/>
        <c:noMultiLvlLbl val="0"/>
      </c:catAx>
      <c:valAx>
        <c:axId val="171809536"/>
        <c:scaling>
          <c:orientation val="minMax"/>
        </c:scaling>
        <c:delete val="0"/>
        <c:axPos val="t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80542464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21752361516015"/>
          <c:y val="4.3668122270742364E-3"/>
          <c:w val="0.52184752301291681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коли-небудь у своєму житті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dLbl>
              <c:idx val="2"/>
              <c:layout>
                <c:manualLayout>
                  <c:x val="4.4728016678736967E-3"/>
                  <c:y val="6.7580942461570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C2-47D3-8774-E946ECA6786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Arkusz1!$B$2:$B$11</c:f>
              <c:numCache>
                <c:formatCode>General</c:formatCode>
                <c:ptCount val="10"/>
                <c:pt idx="0">
                  <c:v>12.900000000000006</c:v>
                </c:pt>
                <c:pt idx="1">
                  <c:v>2.7999999999999972</c:v>
                </c:pt>
                <c:pt idx="2" formatCode="0.0">
                  <c:v>1.5</c:v>
                </c:pt>
                <c:pt idx="3" formatCode="0.0">
                  <c:v>0.90000000000000568</c:v>
                </c:pt>
                <c:pt idx="4" formatCode="0.0">
                  <c:v>1.7000000000000028</c:v>
                </c:pt>
                <c:pt idx="5" formatCode="0.0">
                  <c:v>0.5</c:v>
                </c:pt>
                <c:pt idx="6" formatCode="0.0">
                  <c:v>2.7999999999999972</c:v>
                </c:pt>
                <c:pt idx="7" formatCode="0.0">
                  <c:v>0.90000000000000568</c:v>
                </c:pt>
                <c:pt idx="8" formatCode="0.0">
                  <c:v>1.0999999999999943</c:v>
                </c:pt>
                <c:pt idx="9">
                  <c:v>1.7000000000000028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A-4925-91DA-13E5CDE0DF3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Arkusz1!$C$2:$C$11</c:f>
              <c:numCache>
                <c:formatCode>General</c:formatCode>
                <c:ptCount val="10"/>
                <c:pt idx="0">
                  <c:v>4.5</c:v>
                </c:pt>
                <c:pt idx="1">
                  <c:v>0.6</c:v>
                </c:pt>
                <c:pt idx="2">
                  <c:v>0.2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0.8</c:v>
                </c:pt>
                <c:pt idx="7">
                  <c:v>0.1</c:v>
                </c:pt>
                <c:pt idx="8">
                  <c:v>0</c:v>
                </c:pt>
                <c:pt idx="9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2-47D3-8774-E946ECA678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6125312"/>
        <c:axId val="188359808"/>
      </c:barChart>
      <c:catAx>
        <c:axId val="1861253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8359808"/>
        <c:crosses val="autoZero"/>
        <c:auto val="1"/>
        <c:lblAlgn val="ctr"/>
        <c:lblOffset val="100"/>
        <c:noMultiLvlLbl val="0"/>
      </c:catAx>
      <c:valAx>
        <c:axId val="188359808"/>
        <c:scaling>
          <c:orientation val="minMax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18612531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4367491254851"/>
          <c:y val="7.8602550603198151E-2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Arkusz1!$B$2:$B$11</c:f>
              <c:numCache>
                <c:formatCode>0.0</c:formatCode>
                <c:ptCount val="10"/>
                <c:pt idx="0">
                  <c:v>15.899999999999999</c:v>
                </c:pt>
                <c:pt idx="1">
                  <c:v>7.8999999999999995</c:v>
                </c:pt>
                <c:pt idx="2">
                  <c:v>6.6</c:v>
                </c:pt>
                <c:pt idx="3">
                  <c:v>5.4</c:v>
                </c:pt>
                <c:pt idx="4">
                  <c:v>6.3</c:v>
                </c:pt>
                <c:pt idx="5">
                  <c:v>5.6</c:v>
                </c:pt>
                <c:pt idx="6">
                  <c:v>14.6</c:v>
                </c:pt>
                <c:pt idx="7">
                  <c:v>5.6</c:v>
                </c:pt>
                <c:pt idx="8">
                  <c:v>5.0999999999999996</c:v>
                </c:pt>
                <c:pt idx="9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5A-4D1B-B858-7F43BCF749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6500096"/>
        <c:axId val="188399616"/>
      </c:barChart>
      <c:catAx>
        <c:axId val="1865000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8399616"/>
        <c:crosses val="autoZero"/>
        <c:auto val="1"/>
        <c:lblAlgn val="ctr"/>
        <c:lblOffset val="100"/>
        <c:noMultiLvlLbl val="0"/>
      </c:catAx>
      <c:valAx>
        <c:axId val="188399616"/>
        <c:scaling>
          <c:orientation val="minMax"/>
        </c:scaling>
        <c:delete val="0"/>
        <c:axPos val="t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18650009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57863660787416"/>
          <c:y val="4.3668122270742364E-3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Член домогосподарства</c:v>
                </c:pt>
                <c:pt idx="1">
                  <c:v>Член сім'ї, яка не є вашим домогосподарство, включаючи екс-дружину або колишнього партнера  a  </c:v>
                </c:pt>
                <c:pt idx="2">
                  <c:v>Співпрацівник,  співпрацівниця , колега або коліжанка, друг зі школи або університету   </c:v>
                </c:pt>
                <c:pt idx="3">
                  <c:v>Сусід, сусідка </c:v>
                </c:pt>
                <c:pt idx="4">
                  <c:v>Інші приятелі, знайомі 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6.6</c:v>
                </c:pt>
                <c:pt idx="1">
                  <c:v>2.9</c:v>
                </c:pt>
                <c:pt idx="2">
                  <c:v>1.9</c:v>
                </c:pt>
                <c:pt idx="3">
                  <c:v>4.0999999999999996</c:v>
                </c:pt>
                <c:pt idx="4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B-4009-ABD0-82D45F79A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7779584"/>
        <c:axId val="188778176"/>
      </c:barChart>
      <c:catAx>
        <c:axId val="1877795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8778176"/>
        <c:crosses val="autoZero"/>
        <c:auto val="1"/>
        <c:lblAlgn val="ctr"/>
        <c:lblOffset val="100"/>
        <c:noMultiLvlLbl val="0"/>
      </c:catAx>
      <c:valAx>
        <c:axId val="188778176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87779584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69019450347849"/>
          <c:y val="4.3668122270742364E-3"/>
          <c:w val="0.502421828399144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Це сталося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Arkusz1!$A$2:$A$9</c:f>
              <c:strCache>
                <c:ptCount val="8"/>
                <c:pt idx="0">
                  <c:v>Хтось під впливом алкоголю вас розбудив вночі?      </c:v>
                </c:pt>
                <c:pt idx="1">
                  <c:v>Хтось під впливом алкоголю ображав вас словами, тобто,  обзивав, нецензурно лаявся?      </c:v>
                </c:pt>
                <c:pt idx="2">
                  <c:v>Хтось під впливом алкоголю порушив вашу недоторканість?</c:v>
                </c:pt>
                <c:pt idx="3">
                  <c:v>Хтось під впливом алкоголю втягнув вас у серйозну сварку?</c:v>
                </c:pt>
                <c:pt idx="4">
                  <c:v>Ви були пасажиром водія, який їхав під впливом алкоголю?</c:v>
                </c:pt>
                <c:pt idx="5">
                  <c:v>Постраждалиu в автомобільній аварії спричиненій  кимось у стані алкогольного сп’яніння?</c:v>
                </c:pt>
                <c:pt idx="6">
                  <c:v>Хтось під впливом алкоголю спричинив ситуацію, що ви не відчували себе в безпеці в громадських місцях, включаючи громадський транспорт?   </c:v>
                </c:pt>
                <c:pt idx="7">
                  <c:v>Вас дратували люди, які під впливом алкоголю, блювали, мочилися або смітили ?</c:v>
                </c:pt>
              </c:strCache>
            </c:strRef>
          </c:cat>
          <c:val>
            <c:numRef>
              <c:f>Arkusz1!$B$2:$B$9</c:f>
              <c:numCache>
                <c:formatCode>0.0</c:formatCode>
                <c:ptCount val="8"/>
                <c:pt idx="0">
                  <c:v>25.1</c:v>
                </c:pt>
                <c:pt idx="1">
                  <c:v>26.8</c:v>
                </c:pt>
                <c:pt idx="2">
                  <c:v>7.5</c:v>
                </c:pt>
                <c:pt idx="3">
                  <c:v>20.100000000000001</c:v>
                </c:pt>
                <c:pt idx="4">
                  <c:v>13.5</c:v>
                </c:pt>
                <c:pt idx="5">
                  <c:v>2</c:v>
                </c:pt>
                <c:pt idx="6">
                  <c:v>13.6</c:v>
                </c:pt>
                <c:pt idx="7">
                  <c:v>41.1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01-4F9E-ABB6-4CF3F926E85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Значний вплив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Arkusz1!$A$2:$A$9</c:f>
              <c:strCache>
                <c:ptCount val="8"/>
                <c:pt idx="0">
                  <c:v>Хтось під впливом алкоголю вас розбудив вночі?      </c:v>
                </c:pt>
                <c:pt idx="1">
                  <c:v>Хтось під впливом алкоголю ображав вас словами, тобто,  обзивав, нецензурно лаявся?      </c:v>
                </c:pt>
                <c:pt idx="2">
                  <c:v>Хтось під впливом алкоголю порушив вашу недоторканість?</c:v>
                </c:pt>
                <c:pt idx="3">
                  <c:v>Хтось під впливом алкоголю втягнув вас у серйозну сварку?</c:v>
                </c:pt>
                <c:pt idx="4">
                  <c:v>Ви були пасажиром водія, який їхав під впливом алкоголю?</c:v>
                </c:pt>
                <c:pt idx="5">
                  <c:v>Постраждалиu в автомобільній аварії спричиненій  кимось у стані алкогольного сп’яніння?</c:v>
                </c:pt>
                <c:pt idx="6">
                  <c:v>Хтось під впливом алкоголю спричинив ситуацію, що ви не відчували себе в безпеці в громадських місцях, включаючи громадський транспорт?   </c:v>
                </c:pt>
                <c:pt idx="7">
                  <c:v>Вас дратували люди, які під впливом алкоголю, блювали, мочилися або смітили ?</c:v>
                </c:pt>
              </c:strCache>
            </c:strRef>
          </c:cat>
          <c:val>
            <c:numRef>
              <c:f>Arkusz1!$C$2:$C$9</c:f>
              <c:numCache>
                <c:formatCode>General</c:formatCode>
                <c:ptCount val="8"/>
                <c:pt idx="0">
                  <c:v>8.6999999999999993</c:v>
                </c:pt>
                <c:pt idx="1">
                  <c:v>7.7</c:v>
                </c:pt>
                <c:pt idx="2">
                  <c:v>3.4</c:v>
                </c:pt>
                <c:pt idx="3">
                  <c:v>9.9</c:v>
                </c:pt>
                <c:pt idx="4">
                  <c:v>4.7</c:v>
                </c:pt>
                <c:pt idx="5">
                  <c:v>1</c:v>
                </c:pt>
                <c:pt idx="6">
                  <c:v>3.5</c:v>
                </c:pt>
                <c:pt idx="7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83-4931-81A3-720205C6C1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87729408"/>
        <c:axId val="188404800"/>
      </c:barChart>
      <c:catAx>
        <c:axId val="1877294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88404800"/>
        <c:crosses val="autoZero"/>
        <c:auto val="1"/>
        <c:lblAlgn val="ctr"/>
        <c:lblOffset val="100"/>
        <c:noMultiLvlLbl val="0"/>
      </c:catAx>
      <c:valAx>
        <c:axId val="188404800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8772940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7822816242632942"/>
          <c:y val="0.55950709876842142"/>
          <c:w val="0.21282623423792321"/>
          <c:h val="0.12260405323695815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4307546075128E-2"/>
          <c:y val="0.1137171865599839"/>
          <c:w val="0.86537514350257383"/>
          <c:h val="0.7347524803323739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dPt>
            <c:idx val="1"/>
            <c:bubble3D val="0"/>
            <c:spPr>
              <a:solidFill>
                <a:srgbClr val="FFC00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1-F06E-4928-8FCA-124736558FAC}"/>
              </c:ext>
            </c:extLst>
          </c:dPt>
          <c:dLbls>
            <c:dLbl>
              <c:idx val="0"/>
              <c:layout>
                <c:manualLayout>
                  <c:x val="-0.17487721509224671"/>
                  <c:y val="-5.6623347394074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22718612928477"/>
                      <c:h val="0.27506993738603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F06E-4928-8FCA-124736558FAC}"/>
                </c:ext>
              </c:extLst>
            </c:dLbl>
            <c:dLbl>
              <c:idx val="1"/>
              <c:layout>
                <c:manualLayout>
                  <c:x val="0.2398848701753695"/>
                  <c:y val="-6.59952208720238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6E-4928-8FCA-124736558F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Чоловік</c:v>
                </c:pt>
                <c:pt idx="1">
                  <c:v>Жінкаa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46.2</c:v>
                </c:pt>
                <c:pt idx="1">
                  <c:v>53.8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6E-4928-8FCA-124736558F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3198">
          <a:solidFill>
            <a:srgbClr val="00000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7.1060931501438107E-2"/>
          <c:y val="0.87322078592574681"/>
          <c:w val="0.9"/>
          <c:h val="9.6653883878183675E-2"/>
        </c:manualLayout>
      </c:layout>
      <c:overlay val="0"/>
      <c:txPr>
        <a:bodyPr/>
        <a:lstStyle/>
        <a:p>
          <a:pPr>
            <a:defRPr sz="2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39542897437475"/>
          <c:y val="4.3668122270742364E-3"/>
          <c:w val="0.46852679821617615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Абсолютно погоджуюсь 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Arkusz1!$A$2:$A$13</c:f>
              <c:strCache>
                <c:ptCount val="12"/>
                <c:pt idx="0">
                  <c:v>Алкоголь є товаром, як і будь-який інший, і не повинен підлягати будь-яким обмеженням</c:v>
                </c:pt>
                <c:pt idx="1">
                  <c:v>Люди є достатньо відповідальними, щоб захистити себе від шкоди, пов'язаної з власним вживанням алкоголю</c:v>
                </c:pt>
                <c:pt idx="2">
                  <c:v>Влада зобов'язана вжити заходів, які захищатимуть людей від шкоди, заподіяної   власним питтям   </c:v>
                </c:pt>
                <c:pt idx="3">
                  <c:v>Кількість місць, де продається алкоголь, повинна бути невеликою, щоб обмежити шкоду, заподіяну алкоголем</c:v>
                </c:pt>
                <c:pt idx="4">
                  <c:v>Ціни на алкогольні напої повинні зберігатися на високому рівні, щоб обмежити шкоду, заподіяну алкоголем   </c:v>
                </c:pt>
                <c:pt idx="5">
                  <c:v>Навчання та інформування повинні бути найважливішою стратегією зменшення шкоди від алкоголю   </c:v>
                </c:pt>
                <c:pt idx="6">
                  <c:v>Реклама алкогольних напоїв повинна бути заборонена</c:v>
                </c:pt>
                <c:pt idx="7">
                  <c:v>Поліція повинна мати право   перевіряти, чи водій тверезий чи ні, навіть без будь-яких ознак того, що водій їде під впливом алкоголю</c:v>
                </c:pt>
                <c:pt idx="8">
                  <c:v>НА алкогольних етикетках   має бути розміщена  інформація  про ризики від вживання алкоголю   </c:v>
                </c:pt>
                <c:pt idx="9">
                  <c:v>Повинні бути обмеження на час, в який можна купити алкогольні напої ввечері</c:v>
                </c:pt>
                <c:pt idx="10">
                  <c:v>Тільки батьки, а не органи влади повинні вирішувати питання про вік дитини, яка може пити алкогольні напої</c:v>
                </c:pt>
                <c:pt idx="11">
                  <c:v>Спонсорство спортсменів, спортивних команд або спортивних змагань алкогольною промисловістю повинно бути юридично заборонено</c:v>
                </c:pt>
              </c:strCache>
            </c:strRef>
          </c:cat>
          <c:val>
            <c:numRef>
              <c:f>Arkusz1!$B$2:$B$13</c:f>
              <c:numCache>
                <c:formatCode>0.0</c:formatCode>
                <c:ptCount val="12"/>
                <c:pt idx="0">
                  <c:v>41.9</c:v>
                </c:pt>
                <c:pt idx="1">
                  <c:v>64.599999999999994</c:v>
                </c:pt>
                <c:pt idx="2">
                  <c:v>78.900000000000006</c:v>
                </c:pt>
                <c:pt idx="3">
                  <c:v>74.599999999999994</c:v>
                </c:pt>
                <c:pt idx="4">
                  <c:v>65.7</c:v>
                </c:pt>
                <c:pt idx="5">
                  <c:v>89.2</c:v>
                </c:pt>
                <c:pt idx="6">
                  <c:v>79.599999999999994</c:v>
                </c:pt>
                <c:pt idx="7">
                  <c:v>71.900000000000006</c:v>
                </c:pt>
                <c:pt idx="8">
                  <c:v>88</c:v>
                </c:pt>
                <c:pt idx="9">
                  <c:v>78.2</c:v>
                </c:pt>
                <c:pt idx="10">
                  <c:v>50.099999999999994</c:v>
                </c:pt>
                <c:pt idx="11">
                  <c:v>73.900000000000006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F-4F4D-8E1D-4DD74AF798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87730432"/>
        <c:axId val="188780480"/>
      </c:barChart>
      <c:catAx>
        <c:axId val="1877304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l-PL"/>
          </a:p>
        </c:txPr>
        <c:crossAx val="188780480"/>
        <c:crosses val="autoZero"/>
        <c:auto val="1"/>
        <c:lblAlgn val="ctr"/>
        <c:lblOffset val="100"/>
        <c:noMultiLvlLbl val="0"/>
      </c:catAx>
      <c:valAx>
        <c:axId val="188780480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crossAx val="18773043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539954216973305E-2"/>
          <c:y val="5.4520390418534168E-2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38.9</c:v>
                </c:pt>
                <c:pt idx="1">
                  <c:v>27.7</c:v>
                </c:pt>
                <c:pt idx="2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B8-482D-8B4D-4D8B62C41D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73798912"/>
        <c:axId val="76978368"/>
      </c:barChart>
      <c:catAx>
        <c:axId val="17379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978368"/>
        <c:crosses val="autoZero"/>
        <c:auto val="1"/>
        <c:lblAlgn val="ctr"/>
        <c:lblOffset val="100"/>
        <c:noMultiLvlLbl val="0"/>
      </c:catAx>
      <c:valAx>
        <c:axId val="76978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379891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01027688634951"/>
          <c:y val="4.3668122270742364E-3"/>
          <c:w val="0.85798972311365052"/>
          <c:h val="0.559936061911167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Вірю і відвідую релігійний заклад </c:v>
                </c:pt>
                <c:pt idx="1">
                  <c:v>Вірю, але не відвідую  </c:v>
                </c:pt>
                <c:pt idx="2">
                  <c:v>Невіруюча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60.8</c:v>
                </c:pt>
                <c:pt idx="1">
                  <c:v>32.4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2-459D-996E-5EEF3367D51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73797376"/>
        <c:axId val="108244352"/>
      </c:barChart>
      <c:catAx>
        <c:axId val="17379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8244352"/>
        <c:crosses val="autoZero"/>
        <c:auto val="1"/>
        <c:lblAlgn val="ctr"/>
        <c:lblOffset val="100"/>
        <c:noMultiLvlLbl val="0"/>
      </c:catAx>
      <c:valAx>
        <c:axId val="10824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379737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9.1999999999999993</c:v>
                </c:pt>
                <c:pt idx="1">
                  <c:v>13.5</c:v>
                </c:pt>
                <c:pt idx="2">
                  <c:v>10.8</c:v>
                </c:pt>
                <c:pt idx="3">
                  <c:v>14.799999999999999</c:v>
                </c:pt>
                <c:pt idx="4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6-4517-A0FA-7C2DE636F2E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Arkusz1!$C$2:$C$6</c:f>
              <c:numCache>
                <c:formatCode>0.0</c:formatCode>
                <c:ptCount val="5"/>
                <c:pt idx="0">
                  <c:v>9.3000000000000007</c:v>
                </c:pt>
                <c:pt idx="1">
                  <c:v>13.100000000000001</c:v>
                </c:pt>
                <c:pt idx="2">
                  <c:v>14.899999999999999</c:v>
                </c:pt>
                <c:pt idx="3">
                  <c:v>13.5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56-4517-A0FA-7C2DE636F2E0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Arkusz1!$D$2:$D$6</c:f>
              <c:numCache>
                <c:formatCode>0.0</c:formatCode>
                <c:ptCount val="5"/>
                <c:pt idx="0">
                  <c:v>9.1</c:v>
                </c:pt>
                <c:pt idx="1">
                  <c:v>14.000000000000002</c:v>
                </c:pt>
                <c:pt idx="2">
                  <c:v>7.3999999999999995</c:v>
                </c:pt>
                <c:pt idx="3">
                  <c:v>16</c:v>
                </c:pt>
                <c:pt idx="4">
                  <c:v>24.099999999999998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56-4517-A0FA-7C2DE636F2E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73800960"/>
        <c:axId val="37429824"/>
      </c:barChart>
      <c:catAx>
        <c:axId val="17380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7429824"/>
        <c:crosses val="autoZero"/>
        <c:auto val="1"/>
        <c:lblAlgn val="ctr"/>
        <c:lblOffset val="100"/>
        <c:noMultiLvlLbl val="0"/>
      </c:catAx>
      <c:valAx>
        <c:axId val="3742982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7380096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8.4079162250117426E-2"/>
          <c:y val="2.7915249168193202E-2"/>
          <c:w val="0.28078300091181763"/>
          <c:h val="0.25573236382668513"/>
        </c:manualLayout>
      </c:layout>
      <c:overlay val="0"/>
      <c:spPr>
        <a:solidFill>
          <a:schemeClr val="bg1"/>
        </a:solidFill>
        <a:ln>
          <a:solidFill>
            <a:schemeClr val="accent1"/>
          </a:solidFill>
        </a:ln>
      </c:spPr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6.1024850000000006</c:v>
                </c:pt>
                <c:pt idx="1">
                  <c:v>6.3938509999999997</c:v>
                </c:pt>
                <c:pt idx="2">
                  <c:v>6.674607</c:v>
                </c:pt>
                <c:pt idx="3">
                  <c:v>4.8539019999999997</c:v>
                </c:pt>
                <c:pt idx="4">
                  <c:v>3.308427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8-4D7B-814A-80FD770BB292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Arkusz1!$C$2:$C$6</c:f>
              <c:numCache>
                <c:formatCode>0.0</c:formatCode>
                <c:ptCount val="5"/>
                <c:pt idx="0">
                  <c:v>9.7891340000000007</c:v>
                </c:pt>
                <c:pt idx="1">
                  <c:v>10.317191000000001</c:v>
                </c:pt>
                <c:pt idx="2">
                  <c:v>11.852283</c:v>
                </c:pt>
                <c:pt idx="3">
                  <c:v>7.3996420000000001</c:v>
                </c:pt>
                <c:pt idx="4">
                  <c:v>6.0678269999999994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8-4D7B-814A-80FD770BB292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60+</c:v>
                </c:pt>
              </c:strCache>
            </c:strRef>
          </c:cat>
          <c:val>
            <c:numRef>
              <c:f>Arkusz1!$D$2:$D$6</c:f>
              <c:numCache>
                <c:formatCode>0.0</c:formatCode>
                <c:ptCount val="5"/>
                <c:pt idx="0">
                  <c:v>2.4638420000000001</c:v>
                </c:pt>
                <c:pt idx="1">
                  <c:v>1.6155439999999999</c:v>
                </c:pt>
                <c:pt idx="2">
                  <c:v>2.4979770000000001</c:v>
                </c:pt>
                <c:pt idx="3">
                  <c:v>2.6017669999999997</c:v>
                </c:pt>
                <c:pt idx="4">
                  <c:v>1.6507990000000001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08-4D7B-814A-80FD770BB2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85945088"/>
        <c:axId val="37436736"/>
      </c:barChart>
      <c:catAx>
        <c:axId val="18594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7436736"/>
        <c:crosses val="autoZero"/>
        <c:auto val="1"/>
        <c:lblAlgn val="ctr"/>
        <c:lblOffset val="100"/>
        <c:noMultiLvlLbl val="0"/>
      </c:catAx>
      <c:valAx>
        <c:axId val="3743673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8594508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9983485852739635"/>
          <c:y val="2.7915249168193202E-2"/>
          <c:w val="0.28078300091181763"/>
          <c:h val="0.25573236382668513"/>
        </c:manualLayout>
      </c:layout>
      <c:overlay val="0"/>
      <c:spPr>
        <a:solidFill>
          <a:schemeClr val="bg1"/>
        </a:solidFill>
        <a:ln>
          <a:solidFill>
            <a:schemeClr val="accent1"/>
          </a:solidFill>
        </a:ln>
      </c:spPr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Arkusz1!$B$2:$B$4</c:f>
              <c:numCache>
                <c:formatCode>0.0</c:formatCode>
                <c:ptCount val="3"/>
                <c:pt idx="0">
                  <c:v>6.8478290000000008</c:v>
                </c:pt>
                <c:pt idx="1">
                  <c:v>4.6619510000000002</c:v>
                </c:pt>
                <c:pt idx="2">
                  <c:v>4.1803739999999996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A2-45DF-B764-9A6B651A5EB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Arkusz1!$C$2:$C$4</c:f>
              <c:numCache>
                <c:formatCode>0.0</c:formatCode>
                <c:ptCount val="3"/>
                <c:pt idx="0">
                  <c:v>12.506672000000002</c:v>
                </c:pt>
                <c:pt idx="1">
                  <c:v>8.0542510000000007</c:v>
                </c:pt>
                <c:pt idx="2">
                  <c:v>5.948167999999999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A2-45DF-B764-9A6B651A5EB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Arkusz1!$D$2:$D$4</c:f>
              <c:numCache>
                <c:formatCode>0.0</c:formatCode>
                <c:ptCount val="3"/>
                <c:pt idx="0">
                  <c:v>1.778867</c:v>
                </c:pt>
                <c:pt idx="1">
                  <c:v>1.8767509999999998</c:v>
                </c:pt>
                <c:pt idx="2">
                  <c:v>2.6790919999999998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A2-45DF-B764-9A6B651A5E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85942528"/>
        <c:axId val="179006272"/>
      </c:barChart>
      <c:catAx>
        <c:axId val="18594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006272"/>
        <c:crosses val="autoZero"/>
        <c:auto val="1"/>
        <c:lblAlgn val="ctr"/>
        <c:lblOffset val="100"/>
        <c:noMultiLvlLbl val="0"/>
      </c:catAx>
      <c:valAx>
        <c:axId val="1790062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8594252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9983485852739635"/>
          <c:y val="2.7915249168193202E-2"/>
          <c:w val="0.28078300091181763"/>
          <c:h val="0.25573236382668513"/>
        </c:manualLayout>
      </c:layout>
      <c:overlay val="0"/>
      <c:spPr>
        <a:solidFill>
          <a:schemeClr val="bg1"/>
        </a:solidFill>
        <a:ln>
          <a:solidFill>
            <a:schemeClr val="accent1"/>
          </a:solidFill>
        </a:ln>
      </c:spPr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Вірю і постійно відвідую релігійний заклад </c:v>
                </c:pt>
                <c:pt idx="1">
                  <c:v>Вірю, але не відвідую  </c:v>
                </c:pt>
                <c:pt idx="2">
                  <c:v>Невіруюча</c:v>
                </c:pt>
              </c:strCache>
            </c:strRef>
          </c:cat>
          <c:val>
            <c:numRef>
              <c:f>Arkusz1!$B$2:$B$4</c:f>
              <c:numCache>
                <c:formatCode>0.0</c:formatCode>
                <c:ptCount val="3"/>
                <c:pt idx="0">
                  <c:v>3.9</c:v>
                </c:pt>
                <c:pt idx="1">
                  <c:v>7.6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0-4E1D-9A79-31E9BB85D7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08467712"/>
        <c:axId val="179005120"/>
      </c:barChart>
      <c:catAx>
        <c:axId val="108467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005120"/>
        <c:crosses val="autoZero"/>
        <c:auto val="1"/>
        <c:lblAlgn val="ctr"/>
        <c:lblOffset val="100"/>
        <c:noMultiLvlLbl val="0"/>
      </c:catAx>
      <c:valAx>
        <c:axId val="17900512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0846771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57863660787416"/>
          <c:y val="4.3668122270742364E-3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0070C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1-AB6A-4493-A86D-307F283CF37A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3-1A0D-43C3-9994-BDC4B5B73A26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3-AB6A-4493-A86D-307F283CF37A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 w="25585">
                <a:noFill/>
              </a:ln>
            </c:spPr>
            <c:extLst>
              <c:ext xmlns:c16="http://schemas.microsoft.com/office/drawing/2014/chart" uri="{C3380CC4-5D6E-409C-BE32-E72D297353CC}">
                <c16:uniqueId val="{00000007-1A0D-43C3-9994-BDC4B5B73A26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Arkusz1!$A$2:$A$22</c:f>
              <c:strCache>
                <c:ptCount val="21"/>
                <c:pt idx="0">
                  <c:v>Болгарія</c:v>
                </c:pt>
                <c:pt idx="1">
                  <c:v>Великобританія</c:v>
                </c:pt>
                <c:pt idx="2">
                  <c:v>Хорватія</c:v>
                </c:pt>
                <c:pt idx="3">
                  <c:v>Польща</c:v>
                </c:pt>
                <c:pt idx="4">
                  <c:v>Данія</c:v>
                </c:pt>
                <c:pt idx="5">
                  <c:v>Іспанія</c:v>
                </c:pt>
                <c:pt idx="6">
                  <c:v>Литва</c:v>
                </c:pt>
                <c:pt idx="7">
                  <c:v>Австрія</c:v>
                </c:pt>
                <c:pt idx="8">
                  <c:v>Львівська область</c:v>
                </c:pt>
                <c:pt idx="9">
                  <c:v>Норвегія</c:v>
                </c:pt>
                <c:pt idx="10">
                  <c:v>Фінляндія</c:v>
                </c:pt>
                <c:pt idx="11">
                  <c:v>Румунія</c:v>
                </c:pt>
                <c:pt idx="12">
                  <c:v>Естонія</c:v>
                </c:pt>
                <c:pt idx="13">
                  <c:v>Швеція</c:v>
                </c:pt>
                <c:pt idx="14">
                  <c:v>Португалія</c:v>
                </c:pt>
                <c:pt idx="15">
                  <c:v>Іспанія-Каталонія</c:v>
                </c:pt>
                <c:pt idx="16">
                  <c:v>Ісландія</c:v>
                </c:pt>
                <c:pt idx="17">
                  <c:v>Угорщина</c:v>
                </c:pt>
                <c:pt idx="18">
                  <c:v>Греція</c:v>
                </c:pt>
                <c:pt idx="19">
                  <c:v>Франція</c:v>
                </c:pt>
                <c:pt idx="20">
                  <c:v>Італія</c:v>
                </c:pt>
              </c:strCache>
            </c:strRef>
          </c:cat>
          <c:val>
            <c:numRef>
              <c:f>Arkusz1!$B$2:$B$22</c:f>
              <c:numCache>
                <c:formatCode>0.0</c:formatCode>
                <c:ptCount val="21"/>
                <c:pt idx="0">
                  <c:v>10.116083999999999</c:v>
                </c:pt>
                <c:pt idx="1">
                  <c:v>6.7768889999999997</c:v>
                </c:pt>
                <c:pt idx="2">
                  <c:v>6.0466690000000005</c:v>
                </c:pt>
                <c:pt idx="3">
                  <c:v>6.0453920000000005</c:v>
                </c:pt>
                <c:pt idx="4">
                  <c:v>5.7894269999999999</c:v>
                </c:pt>
                <c:pt idx="5">
                  <c:v>5.7396830000000003</c:v>
                </c:pt>
                <c:pt idx="6">
                  <c:v>5.5171510000000001</c:v>
                </c:pt>
                <c:pt idx="7">
                  <c:v>5.4302210000000004</c:v>
                </c:pt>
                <c:pt idx="8" formatCode="General">
                  <c:v>5.4</c:v>
                </c:pt>
                <c:pt idx="9">
                  <c:v>5.0665699999999996</c:v>
                </c:pt>
                <c:pt idx="10">
                  <c:v>4.7961799999999997</c:v>
                </c:pt>
                <c:pt idx="11">
                  <c:v>4.6968750000000004</c:v>
                </c:pt>
                <c:pt idx="12">
                  <c:v>4.5676560000000004</c:v>
                </c:pt>
                <c:pt idx="13">
                  <c:v>4.5036810000000003</c:v>
                </c:pt>
                <c:pt idx="14">
                  <c:v>4.4247160000000001</c:v>
                </c:pt>
                <c:pt idx="15">
                  <c:v>4.2971089999999998</c:v>
                </c:pt>
                <c:pt idx="16">
                  <c:v>4.2051400000000001</c:v>
                </c:pt>
                <c:pt idx="17">
                  <c:v>4.1503509999999997</c:v>
                </c:pt>
                <c:pt idx="18">
                  <c:v>4.067475</c:v>
                </c:pt>
                <c:pt idx="19">
                  <c:v>3.6861059999999997</c:v>
                </c:pt>
                <c:pt idx="20">
                  <c:v>2.9301729999999999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6A-4493-A86D-307F283CF3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78893824"/>
        <c:axId val="179008576"/>
      </c:barChart>
      <c:catAx>
        <c:axId val="1788938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008576"/>
        <c:crosses val="autoZero"/>
        <c:auto val="1"/>
        <c:lblAlgn val="ctr"/>
        <c:lblOffset val="100"/>
        <c:noMultiLvlLbl val="0"/>
      </c:catAx>
      <c:valAx>
        <c:axId val="179008576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78893824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216E85C-8066-420C-9EE1-3CA1A57E78DB}" type="slidenum">
              <a:rPr lang="pl-PL" altLang="en-US"/>
              <a:pPr>
                <a:defRPr/>
              </a:pPr>
              <a:t>‹#›</a:t>
            </a:fld>
            <a:endParaRPr lang="pl-PL" altLang="en-US">
              <a:latin typeface="Arial CE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3747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noProof="0"/>
              <a:t>Kliknij, aby edytowaæ style wzorca tekstu</a:t>
            </a:r>
          </a:p>
          <a:p>
            <a:pPr lvl="1"/>
            <a:r>
              <a:rPr lang="pl-PL" altLang="en-US" noProof="0"/>
              <a:t>Drugi poziom</a:t>
            </a:r>
          </a:p>
          <a:p>
            <a:pPr lvl="2"/>
            <a:r>
              <a:rPr lang="pl-PL" altLang="en-US" noProof="0"/>
              <a:t>Trzeci poziom</a:t>
            </a:r>
          </a:p>
          <a:p>
            <a:pPr lvl="3"/>
            <a:r>
              <a:rPr lang="pl-PL" altLang="en-US" noProof="0"/>
              <a:t>Czwarty poziom</a:t>
            </a:r>
          </a:p>
          <a:p>
            <a:pPr lvl="4"/>
            <a:r>
              <a:rPr lang="pl-PL" altLang="en-US" noProof="0"/>
              <a:t>Pi¹ty poziom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FB2D9C6-BD2A-4044-A6DF-1E43B5E1A5FB}" type="slidenum">
              <a:rPr lang="pl-PL" altLang="en-US"/>
              <a:pPr>
                <a:defRPr/>
              </a:pPr>
              <a:t>‹#›</a:t>
            </a:fld>
            <a:endParaRPr lang="pl-PL" altLang="en-US">
              <a:latin typeface="Arial CE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308443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RARHA_P1_imagemPPTcap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3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8" descr="RARHA_P1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0" y="6199188"/>
            <a:ext cx="241776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11" descr="EU_flag_and_co-funded_by_health_programme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91263"/>
            <a:ext cx="1731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  <a:endParaRPr lang="pt-PT" dirty="0"/>
          </a:p>
        </p:txBody>
      </p:sp>
      <p:sp>
        <p:nvSpPr>
          <p:cNvPr id="11" name="Marcador de Posição da Imagem 10"/>
          <p:cNvSpPr>
            <a:spLocks noGrp="1"/>
          </p:cNvSpPr>
          <p:nvPr>
            <p:ph type="pic" sz="quarter" idx="14"/>
          </p:nvPr>
        </p:nvSpPr>
        <p:spPr>
          <a:xfrm>
            <a:off x="3203848" y="6237312"/>
            <a:ext cx="2664296" cy="476672"/>
          </a:xfrm>
        </p:spPr>
        <p:txBody>
          <a:bodyPr rtlCol="0">
            <a:normAutofit/>
          </a:bodyPr>
          <a:lstStyle>
            <a:lvl1pPr algn="ct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pt-PT" noProof="0"/>
          </a:p>
        </p:txBody>
      </p:sp>
      <p:sp>
        <p:nvSpPr>
          <p:cNvPr id="8" name="Marcador de Posição da Data 3"/>
          <p:cNvSpPr>
            <a:spLocks noGrp="1"/>
          </p:cNvSpPr>
          <p:nvPr>
            <p:ph type="dt" sz="half" idx="15"/>
          </p:nvPr>
        </p:nvSpPr>
        <p:spPr>
          <a:xfrm>
            <a:off x="3563938" y="5661025"/>
            <a:ext cx="2133600" cy="365125"/>
          </a:xfrm>
        </p:spPr>
        <p:txBody>
          <a:bodyPr/>
          <a:lstStyle>
            <a:lvl1pPr algn="ctr"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 CE" charset="-18"/>
              </a:defRPr>
            </a:lvl1pPr>
          </a:lstStyle>
          <a:p>
            <a:pPr>
              <a:defRPr/>
            </a:pPr>
            <a:fld id="{D24E8D56-E07E-4575-B2C4-FAE9D18C7E4D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852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B2C2F60-9CBD-4EA7-AD1C-07EF80126C4D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D272B050-BCCD-45FE-BC27-A45636E805B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665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D387C19-77F3-47C0-860E-F718375010F3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9E3154A9-CC58-4FF5-9E0B-B1AE38B099E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44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232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6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198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9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252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43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036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01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RARHA_P1_imagemPPTconteud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"/>
          <a:stretch>
            <a:fillRect/>
          </a:stretch>
        </p:blipFill>
        <p:spPr bwMode="auto">
          <a:xfrm>
            <a:off x="0" y="601663"/>
            <a:ext cx="9144000" cy="597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3"/>
          </p:nvPr>
        </p:nvSpPr>
        <p:spPr>
          <a:xfrm>
            <a:off x="179388" y="692697"/>
            <a:ext cx="8785100" cy="561662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11" name="Marcador de Posição da Imagem 10"/>
          <p:cNvSpPr>
            <a:spLocks noGrp="1"/>
          </p:cNvSpPr>
          <p:nvPr>
            <p:ph type="pic" sz="quarter" idx="14"/>
          </p:nvPr>
        </p:nvSpPr>
        <p:spPr>
          <a:xfrm>
            <a:off x="755576" y="6381328"/>
            <a:ext cx="2016224" cy="476672"/>
          </a:xfrm>
        </p:spPr>
        <p:txBody>
          <a:bodyPr rtlCol="0">
            <a:normAutofit/>
          </a:bodyPr>
          <a:lstStyle>
            <a:lvl1pPr algn="ct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pt-PT" noProof="0"/>
          </a:p>
        </p:txBody>
      </p:sp>
      <p:sp>
        <p:nvSpPr>
          <p:cNvPr id="6" name="Marcador de Posição da Data 3"/>
          <p:cNvSpPr>
            <a:spLocks noGrp="1"/>
          </p:cNvSpPr>
          <p:nvPr>
            <p:ph type="dt" sz="half" idx="15"/>
          </p:nvPr>
        </p:nvSpPr>
        <p:spPr>
          <a:xfrm>
            <a:off x="7334250" y="6597650"/>
            <a:ext cx="838200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A3D89C34-800D-42AE-8DC0-BF22153D305E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7" name="Marcador de Posição do Rodapé 4"/>
          <p:cNvSpPr>
            <a:spLocks noGrp="1"/>
          </p:cNvSpPr>
          <p:nvPr>
            <p:ph type="ftr" sz="quarter" idx="16"/>
          </p:nvPr>
        </p:nvSpPr>
        <p:spPr>
          <a:xfrm>
            <a:off x="2843213" y="6597650"/>
            <a:ext cx="4392612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8" name="Marcador de Posição do Número do Diapositivo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FCC0553C-6524-4A40-9B02-C3D8638C9FD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206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103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863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107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650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60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3307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088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511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4789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4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RARHA_P1_imagemPPTcap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3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8" descr="RARHA_P1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0" y="6199188"/>
            <a:ext cx="241776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142475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5030788" y="6597650"/>
            <a:ext cx="836612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6348D061-63B3-4FBC-AC83-6D6FB560523F}" type="datetime1">
              <a:rPr lang="pt-PT"/>
              <a:pPr>
                <a:defRPr/>
              </a:pPr>
              <a:t>06/12/2020</a:t>
            </a:fld>
            <a:endParaRPr lang="pt-PT" dirty="0"/>
          </a:p>
        </p:txBody>
      </p:sp>
      <p:sp>
        <p:nvSpPr>
          <p:cNvPr id="7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07950" y="6597650"/>
            <a:ext cx="4751388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8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011863" y="6597650"/>
            <a:ext cx="720725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00090967-0F34-474E-B99E-29E9FE1A234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47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88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215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94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1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DA7338E6-6E8D-4B9C-8D08-FAC5047F9D36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E5FE97C1-A2CB-4E22-A172-0094F092B96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124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08C0564A-998E-4D73-B6BF-D24ECD1D63E7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5000EFC6-B49A-41E2-980A-A2E0CCA0DD3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804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5"/>
          <p:cNvSpPr/>
          <p:nvPr userDrawn="1"/>
        </p:nvSpPr>
        <p:spPr>
          <a:xfrm>
            <a:off x="7235825" y="0"/>
            <a:ext cx="1908175" cy="62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prstClr val="white"/>
              </a:solidFill>
            </a:endParaRPr>
          </a:p>
        </p:txBody>
      </p:sp>
      <p:pic>
        <p:nvPicPr>
          <p:cNvPr id="4" name="Imagem 6" descr="RARHA_P1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4508500"/>
            <a:ext cx="5975350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15" descr="bar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16" descr="EU_flag_and_co-funded_by_health_programme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91263"/>
            <a:ext cx="1731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861448" cy="576064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PT" dirty="0"/>
              <a:t>Clique para editar o estilo</a:t>
            </a:r>
          </a:p>
        </p:txBody>
      </p:sp>
    </p:spTree>
    <p:extLst>
      <p:ext uri="{BB962C8B-B14F-4D97-AF65-F5344CB8AC3E}">
        <p14:creationId xmlns:p14="http://schemas.microsoft.com/office/powerpoint/2010/main" val="202026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747095A6-FB3A-4B5D-9B15-42B388B1A11C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94E00634-9EE9-4204-95E4-31B49F5F728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286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AE70346C-F02A-428F-B152-FAA91D635345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52B502E-1BC5-4ABA-B385-874F7292814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046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3533BE5F-7E61-4439-AEEA-6E923F5C8BFF}" type="datetime1">
              <a:rPr lang="pt-PT"/>
              <a:pPr>
                <a:defRPr/>
              </a:pPr>
              <a:t>06/12/2020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623ECD0F-D7B7-47C4-82F8-0924699EC76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95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158750" y="130175"/>
            <a:ext cx="68611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4339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179388" y="692150"/>
            <a:ext cx="8785225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7235825" y="6597650"/>
            <a:ext cx="865188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fld id="{46DA3108-929F-4598-ABD0-026DCCA7D8CB}" type="datetime1">
              <a:rPr lang="pt-PT"/>
              <a:pPr>
                <a:defRPr/>
              </a:pPr>
              <a:t>06/12/2020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771775" y="6597650"/>
            <a:ext cx="4321175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43888" y="6597650"/>
            <a:ext cx="720725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fld id="{B93C7B59-7278-4F67-8EF1-98F4C0FD42F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B656E5-E2D3-4807-A45B-E0D55360EC6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12/6/2020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89B3CC8-C1C2-4DB4-8AD6-1B24539A2A3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73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B656E5-E2D3-4807-A45B-E0D55360EC6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12/6/2020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89B3CC8-C1C2-4DB4-8AD6-1B24539A2A3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606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201622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pl-PL" b="1" dirty="0"/>
              <a:t>Po co jest diagnoza? </a:t>
            </a:r>
            <a:br>
              <a:rPr lang="pl-PL" b="1" dirty="0"/>
            </a:br>
            <a:r>
              <a:rPr lang="pl-PL" b="1" dirty="0"/>
              <a:t>Wyniki badań społecznych </a:t>
            </a:r>
            <a:br>
              <a:rPr lang="pl-PL" b="1" dirty="0"/>
            </a:br>
            <a:r>
              <a:rPr lang="pl-PL" b="1" dirty="0"/>
              <a:t>nad stanem alkoholizmu </a:t>
            </a:r>
            <a:br>
              <a:rPr lang="pl-PL" b="1" dirty="0"/>
            </a:br>
            <a:r>
              <a:rPr lang="pl-PL" b="1" dirty="0"/>
              <a:t>i narkomanii w obwodzie lwowskim </a:t>
            </a:r>
            <a:endParaRPr lang="en-US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15616" y="4869160"/>
            <a:ext cx="6917232" cy="1656184"/>
          </a:xfrm>
        </p:spPr>
        <p:txBody>
          <a:bodyPr>
            <a:noAutofit/>
          </a:bodyPr>
          <a:lstStyle/>
          <a:p>
            <a:r>
              <a:rPr lang="pl-PL" sz="2400" dirty="0"/>
              <a:t>Międzynarodowa Konferencja </a:t>
            </a:r>
          </a:p>
          <a:p>
            <a:r>
              <a:rPr lang="pl-PL" sz="2400" dirty="0"/>
              <a:t>„Współpraca z Ukrainą w zakresie rozwiązywania problemów alkoholowych w środowisku lokalnym”</a:t>
            </a:r>
          </a:p>
          <a:p>
            <a:r>
              <a:rPr lang="en-US" sz="2400" dirty="0"/>
              <a:t>8 </a:t>
            </a:r>
            <a:r>
              <a:rPr lang="pl-PL" sz="2400" dirty="0"/>
              <a:t>grudnia</a:t>
            </a:r>
            <a:r>
              <a:rPr lang="en-US" sz="2400" dirty="0"/>
              <a:t> 2020 r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573312" y="116633"/>
            <a:ext cx="6044208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3200" dirty="0"/>
              <a:t>Janusz Sierosławski</a:t>
            </a:r>
          </a:p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3200" dirty="0"/>
              <a:t>Instytut Psychiatrii i Neurologii Warszawa</a:t>
            </a:r>
            <a:endParaRPr lang="en-US" sz="3200" dirty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30" y="5856465"/>
            <a:ext cx="552450" cy="702310"/>
          </a:xfrm>
          <a:prstGeom prst="rect">
            <a:avLst/>
          </a:prstGeom>
        </p:spPr>
      </p:pic>
      <p:pic>
        <p:nvPicPr>
          <p:cNvPr id="7" name="Obraz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877272"/>
            <a:ext cx="567690" cy="65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59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47394"/>
            <a:ext cx="7128792" cy="5737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1"/>
          <p:cNvSpPr txBox="1">
            <a:spLocks/>
          </p:cNvSpPr>
          <p:nvPr/>
        </p:nvSpPr>
        <p:spPr bwMode="auto">
          <a:xfrm>
            <a:off x="395536" y="72008"/>
            <a:ext cx="8496944" cy="105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Середнє щоденне споживання в cl чистого алкоголю в дні пиття порівняно із середньою частотою пиття, виміряною в кількості днів пиття протягом останніх 12 місяців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1691680" y="1556792"/>
            <a:ext cx="1944216" cy="2592288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283968" y="4365104"/>
            <a:ext cx="3384376" cy="180020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663788" y="4016389"/>
            <a:ext cx="1728192" cy="131440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13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iek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212463"/>
              </p:ext>
            </p:extLst>
          </p:nvPr>
        </p:nvGraphicFramePr>
        <p:xfrm>
          <a:off x="323850" y="1341438"/>
          <a:ext cx="8545513" cy="544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Worksheet" r:id="rId3" imgW="9296400" imgH="6086475" progId="Excel.Sheet.8">
                  <p:embed/>
                </p:oleObj>
              </mc:Choice>
              <mc:Fallback>
                <p:oleObj name="Worksheet" r:id="rId3" imgW="9296400" imgH="6086475" progId="Excel.Sheet.8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341438"/>
                        <a:ext cx="8545513" cy="5440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rostokąt 4"/>
          <p:cNvSpPr/>
          <p:nvPr/>
        </p:nvSpPr>
        <p:spPr>
          <a:xfrm>
            <a:off x="755576" y="260648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Структура споживання алкогольних напоїв за типом напою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674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8567936" cy="92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Зловживання алкоголем та залежність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13504225"/>
              </p:ext>
            </p:extLst>
          </p:nvPr>
        </p:nvGraphicFramePr>
        <p:xfrm>
          <a:off x="323528" y="1196752"/>
          <a:ext cx="8518151" cy="53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1596748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251519" y="188640"/>
            <a:ext cx="8496945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Зловживання алкоголем та залежність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(RAPS 2+)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74640918"/>
              </p:ext>
            </p:extLst>
          </p:nvPr>
        </p:nvGraphicFramePr>
        <p:xfrm>
          <a:off x="323528" y="1196752"/>
          <a:ext cx="8518151" cy="556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4204295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395536" y="51222"/>
            <a:ext cx="8568952" cy="1001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Зловживання алкоголем та залежність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(RAPS 2+)</a:t>
            </a: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04021674"/>
              </p:ext>
            </p:extLst>
          </p:nvPr>
        </p:nvGraphicFramePr>
        <p:xfrm>
          <a:off x="323528" y="1124744"/>
          <a:ext cx="8518151" cy="542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5263933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251520" y="51222"/>
            <a:ext cx="9001000" cy="1001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Зловживання алкоголем та залежність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(RAPS 2+)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08631369"/>
              </p:ext>
            </p:extLst>
          </p:nvPr>
        </p:nvGraphicFramePr>
        <p:xfrm>
          <a:off x="323528" y="1340768"/>
          <a:ext cx="8518151" cy="5205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572966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7504" y="0"/>
            <a:ext cx="9144000" cy="64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Зловживання алкоголем та залежність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– </a:t>
            </a:r>
            <a:r>
              <a:rPr lang="pl-PL" altLang="pt-PT" sz="2400" dirty="0" err="1">
                <a:solidFill>
                  <a:schemeClr val="tx1"/>
                </a:solidFill>
                <a:latin typeface="Arial" panose="020B0604020202020204" pitchFamily="34" charset="0"/>
              </a:rPr>
              <a:t>RAPS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2+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87904953"/>
              </p:ext>
            </p:extLst>
          </p:nvPr>
        </p:nvGraphicFramePr>
        <p:xfrm>
          <a:off x="323528" y="764704"/>
          <a:ext cx="8518151" cy="5925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2282261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123230"/>
            <a:ext cx="9144000" cy="71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Згадуючи ситуації, в яких ви пили за останні 12 місяців, будь то пиво, вино чи міцний алкоголь, як часто ви пили?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45770330"/>
              </p:ext>
            </p:extLst>
          </p:nvPr>
        </p:nvGraphicFramePr>
        <p:xfrm>
          <a:off x="217612" y="980728"/>
          <a:ext cx="8518151" cy="578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606033"/>
              </p:ext>
            </p:extLst>
          </p:nvPr>
        </p:nvGraphicFramePr>
        <p:xfrm>
          <a:off x="5220072" y="5733256"/>
          <a:ext cx="3456384" cy="875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5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+mn-lt"/>
                          <a:ea typeface="Times New Roman"/>
                        </a:rPr>
                        <a:t> В більшості випадків </a:t>
                      </a:r>
                      <a:endParaRPr lang="en-US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>
                          <a:effectLst/>
                          <a:latin typeface="+mn-lt"/>
                          <a:ea typeface="Times New Roman"/>
                        </a:rPr>
                        <a:t> Постійно</a:t>
                      </a:r>
                      <a:endParaRPr lang="en-US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715696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79512" y="123230"/>
            <a:ext cx="9073008" cy="71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Чи використовували ви такі речовини коли-небудь у своєму житті і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протягом останніх 12 місяців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03672857"/>
              </p:ext>
            </p:extLst>
          </p:nvPr>
        </p:nvGraphicFramePr>
        <p:xfrm>
          <a:off x="323528" y="908720"/>
          <a:ext cx="8518151" cy="5637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6440613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34297" y="188640"/>
            <a:ext cx="914400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Як, на вашу думку,  наскільки вам буде важко отримати  наступні речовини, якщо ви цього захочете?</a:t>
            </a:r>
            <a:b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швидше легко 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+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дуже легко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b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03168067"/>
              </p:ext>
            </p:extLst>
          </p:nvPr>
        </p:nvGraphicFramePr>
        <p:xfrm>
          <a:off x="395536" y="980728"/>
          <a:ext cx="8518151" cy="578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90600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Wprowadzenie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pl-PL" sz="2800" dirty="0"/>
              <a:t>Dzięki diagnozie zdobywamy podstawowe informacje o zjawisku, z którym chcemy się zmierzyć – dzięki temu możemy lepiej zaplanować racjonalne działania</a:t>
            </a:r>
          </a:p>
          <a:p>
            <a:r>
              <a:rPr lang="pl-PL" sz="2800" dirty="0"/>
              <a:t>Jeśli diagnoza powtarzalna – wyniki mogą posłużyć także do ewaluacji podejmowanych działań </a:t>
            </a:r>
          </a:p>
          <a:p>
            <a:r>
              <a:rPr lang="pl-PL" sz="2800" dirty="0"/>
              <a:t>Badania ankietowe dostarczają danych na temat zróżnicowań używania substancji psychoaktywnych, problemów z tym związanych oraz postaw – stanowią  zatem jedno z podstawowych źródeł danych do diagnozy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2556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123230"/>
            <a:ext cx="9144000" cy="56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Чи знаєте ви когось, хто вживає надмірно, або хто принаймні іноді п'є занадто багато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Значний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вплив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77452179"/>
              </p:ext>
            </p:extLst>
          </p:nvPr>
        </p:nvGraphicFramePr>
        <p:xfrm>
          <a:off x="323528" y="908720"/>
          <a:ext cx="8518151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108520" y="62076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Znaczący wpływ chociaż jednej osoby pijącej nadmiernie –14,9%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5102142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123230"/>
            <a:ext cx="8927976" cy="56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Проблеми, які можуть виникнути внаслідок вживання інших людей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протягом останніх  12 місяців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87283466"/>
              </p:ext>
            </p:extLst>
          </p:nvPr>
        </p:nvGraphicFramePr>
        <p:xfrm>
          <a:off x="323528" y="764704"/>
          <a:ext cx="8518151" cy="5781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016827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463786"/>
              </p:ext>
            </p:extLst>
          </p:nvPr>
        </p:nvGraphicFramePr>
        <p:xfrm>
          <a:off x="468313" y="908050"/>
          <a:ext cx="7488237" cy="582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Worksheet" r:id="rId3" imgW="6295875" imgH="6172200" progId="Excel.Sheet.8">
                  <p:embed/>
                </p:oleObj>
              </mc:Choice>
              <mc:Fallback>
                <p:oleObj name="Worksheet" r:id="rId3" imgW="6295875" imgH="6172200" progId="Excel.Sheet.8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 l="-6578" t="-1060" r="-4512"/>
                      <a:stretch>
                        <a:fillRect/>
                      </a:stretch>
                    </p:blipFill>
                    <p:spPr bwMode="auto">
                      <a:xfrm>
                        <a:off x="468313" y="908050"/>
                        <a:ext cx="7488237" cy="5824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ytuł 1"/>
          <p:cNvSpPr txBox="1">
            <a:spLocks/>
          </p:cNvSpPr>
          <p:nvPr/>
        </p:nvSpPr>
        <p:spPr bwMode="auto">
          <a:xfrm>
            <a:off x="0" y="51222"/>
            <a:ext cx="9144000" cy="7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Doświadczanie przynajmniej jednego problemu </a:t>
            </a:r>
            <a:r>
              <a:rPr lang="pl-PL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powodo-wanego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przez osoby pijące w otoczeniu respondenta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300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9144000" cy="56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Алкогольна політика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погоджуюсь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10063672"/>
              </p:ext>
            </p:extLst>
          </p:nvPr>
        </p:nvGraphicFramePr>
        <p:xfrm>
          <a:off x="323528" y="692696"/>
          <a:ext cx="8712968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9470002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Wnioski 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6021288"/>
          </a:xfrm>
        </p:spPr>
        <p:txBody>
          <a:bodyPr>
            <a:normAutofit lnSpcReduction="10000"/>
          </a:bodyPr>
          <a:lstStyle/>
          <a:p>
            <a:r>
              <a:rPr lang="pl-PL" sz="2400" dirty="0"/>
              <a:t>Porównania wyników badania w Obwodzie Lwowskim z wynikami badań z 19 krajów europejskich zdaje się przeczyć tezie o pladze pijaństwa i alkoholizmu większej niż w innych krajach europejskich</a:t>
            </a:r>
          </a:p>
          <a:p>
            <a:r>
              <a:rPr lang="pl-PL" sz="2400" dirty="0"/>
              <a:t>Specyfika Obwodu Lwowskiego</a:t>
            </a:r>
          </a:p>
          <a:p>
            <a:pPr lvl="1"/>
            <a:r>
              <a:rPr lang="pl-PL" sz="2200" dirty="0"/>
              <a:t>najwyższy na tle innych krajów udział napojów spirytusowych w strukturze spożycia napojów alkoholowych</a:t>
            </a:r>
          </a:p>
          <a:p>
            <a:pPr lvl="1"/>
            <a:r>
              <a:rPr lang="pl-PL" sz="2200" dirty="0"/>
              <a:t>bardzo wysoki odsetek respondentów deklarujących wpływ problemów powodowanych przez inne osoby pijące na ich jakość życia</a:t>
            </a:r>
          </a:p>
          <a:p>
            <a:r>
              <a:rPr lang="pl-PL" sz="2600" dirty="0"/>
              <a:t>Duży potencjał profilaktyczny tkwiący w kościele</a:t>
            </a:r>
          </a:p>
          <a:p>
            <a:r>
              <a:rPr lang="pl-PL" sz="2600" dirty="0"/>
              <a:t>Znaczny poziom społecznej akceptacji ograniczeń dostępności alkoholu</a:t>
            </a:r>
          </a:p>
          <a:p>
            <a:r>
              <a:rPr lang="pl-PL" sz="2600" dirty="0"/>
              <a:t>Bardzo niskie rozpowszechnienie używania substancji nielegalnych, jedynie marihuana lub haszysz bardziej widoczne – głównie w samym Lwowie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82216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Rekomendacje 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pl-PL" sz="2400" dirty="0"/>
              <a:t>Ograniczanie dostępności alkoholu, zwłaszcza napojów spirytusowych</a:t>
            </a:r>
          </a:p>
          <a:p>
            <a:r>
              <a:rPr lang="pl-PL" sz="2400" dirty="0"/>
              <a:t>Szerszy udział kościoła w inspirowaniu i realizacji działań profilaktycznych </a:t>
            </a:r>
          </a:p>
          <a:p>
            <a:r>
              <a:rPr lang="pl-PL" sz="2400" dirty="0"/>
              <a:t>Edukacja w zakresie kultury picia, propagowanie „zachodnich” wzorów picia</a:t>
            </a:r>
          </a:p>
          <a:p>
            <a:r>
              <a:rPr lang="pl-PL" sz="2400" dirty="0"/>
              <a:t>Korygowanie błędnych przekonań o zdrowotnych właściwościach alkoholu </a:t>
            </a:r>
          </a:p>
          <a:p>
            <a:r>
              <a:rPr lang="pl-PL" sz="2400" dirty="0"/>
              <a:t>Skoncentrowanie działań profilaktycznych na:</a:t>
            </a:r>
          </a:p>
          <a:p>
            <a:pPr lvl="1"/>
            <a:r>
              <a:rPr lang="pl-PL" sz="2200" dirty="0"/>
              <a:t>młodych dorosłych (18-29 lat)</a:t>
            </a:r>
          </a:p>
          <a:p>
            <a:pPr lvl="1"/>
            <a:r>
              <a:rPr lang="pl-PL" sz="2200" dirty="0"/>
              <a:t>mieszkańcach wsi</a:t>
            </a:r>
          </a:p>
          <a:p>
            <a:pPr lvl="1"/>
            <a:r>
              <a:rPr lang="pl-PL" sz="2200" dirty="0"/>
              <a:t>mężczyznach, ale nie zapominając także o kobietach z samego Lwowa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029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5436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Metoda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4785395"/>
          </a:xfrm>
        </p:spPr>
        <p:txBody>
          <a:bodyPr>
            <a:normAutofit/>
          </a:bodyPr>
          <a:lstStyle/>
          <a:p>
            <a:r>
              <a:rPr lang="pl-PL" sz="2800" dirty="0"/>
              <a:t>Badanie z użyciem wystandaryzowanej ankiety opracowanej i realizowanej w ramach europejskiego programu RARHA na przełomie lat 2015 i 2016</a:t>
            </a:r>
          </a:p>
          <a:p>
            <a:r>
              <a:rPr lang="pl-PL" sz="2800" dirty="0"/>
              <a:t>Próba losowa reprezentatywna dla mieszkańców Lwowa (400 osób) i Obwodu Lwowskiego (1200 osób) w wieku 18 lat lub więcej</a:t>
            </a:r>
          </a:p>
          <a:p>
            <a:r>
              <a:rPr lang="pl-PL" sz="2800" dirty="0"/>
              <a:t>Bezpośrednie wywiady ankietowe (face-to-face)</a:t>
            </a:r>
          </a:p>
          <a:p>
            <a:r>
              <a:rPr lang="pl-PL" sz="2800" dirty="0"/>
              <a:t>Realizacja badania: kwiecień-maj 2019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6969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4355976" y="123931"/>
            <a:ext cx="3600400" cy="78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Вік в роках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64499928"/>
              </p:ext>
            </p:extLst>
          </p:nvPr>
        </p:nvGraphicFramePr>
        <p:xfrm>
          <a:off x="3923928" y="801410"/>
          <a:ext cx="4991211" cy="2339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279963"/>
              </p:ext>
            </p:extLst>
          </p:nvPr>
        </p:nvGraphicFramePr>
        <p:xfrm>
          <a:off x="228861" y="404664"/>
          <a:ext cx="3046995" cy="2843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ytuł 1"/>
          <p:cNvSpPr txBox="1">
            <a:spLocks/>
          </p:cNvSpPr>
          <p:nvPr/>
        </p:nvSpPr>
        <p:spPr bwMode="auto">
          <a:xfrm>
            <a:off x="504871" y="231943"/>
            <a:ext cx="2880320" cy="46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</a:rPr>
              <a:t>Стать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32739635-5192-4718-842C-16A17DC8F6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578594"/>
              </p:ext>
            </p:extLst>
          </p:nvPr>
        </p:nvGraphicFramePr>
        <p:xfrm>
          <a:off x="372877" y="3879408"/>
          <a:ext cx="3695067" cy="2843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ytuł 1">
            <a:extLst>
              <a:ext uri="{FF2B5EF4-FFF2-40B4-BE49-F238E27FC236}">
                <a16:creationId xmlns:a16="http://schemas.microsoft.com/office/drawing/2014/main" id="{41E5574E-4997-4CD3-8F88-847341BEF047}"/>
              </a:ext>
            </a:extLst>
          </p:cNvPr>
          <p:cNvSpPr txBox="1">
            <a:spLocks/>
          </p:cNvSpPr>
          <p:nvPr/>
        </p:nvSpPr>
        <p:spPr bwMode="auto">
          <a:xfrm>
            <a:off x="372877" y="3356992"/>
            <a:ext cx="3983099" cy="56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Місце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проживання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CDFD0E22-59E8-4C9C-B1CD-2F6C91A6E09D}"/>
              </a:ext>
            </a:extLst>
          </p:cNvPr>
          <p:cNvSpPr txBox="1">
            <a:spLocks/>
          </p:cNvSpPr>
          <p:nvPr/>
        </p:nvSpPr>
        <p:spPr bwMode="auto">
          <a:xfrm>
            <a:off x="4572000" y="3362308"/>
            <a:ext cx="4199123" cy="495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Релігійні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практики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857C82F7-0DD5-467D-BF5C-B46CF43C71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063463"/>
              </p:ext>
            </p:extLst>
          </p:nvPr>
        </p:nvGraphicFramePr>
        <p:xfrm>
          <a:off x="4139952" y="3924691"/>
          <a:ext cx="4896544" cy="2798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2959861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323528" y="188640"/>
            <a:ext cx="864096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Частка непитущих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88516230"/>
              </p:ext>
            </p:extLst>
          </p:nvPr>
        </p:nvGraphicFramePr>
        <p:xfrm>
          <a:off x="323528" y="1196752"/>
          <a:ext cx="8518151" cy="53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973862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9144000" cy="92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Середньорічне споживання алкоголю на душу населення в літрах 100% етанолу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21158794"/>
              </p:ext>
            </p:extLst>
          </p:nvPr>
        </p:nvGraphicFramePr>
        <p:xfrm>
          <a:off x="323528" y="1196752"/>
          <a:ext cx="8518151" cy="53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90515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9144000" cy="92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Середньорічне споживання алкоголю на душу населення в літрах 100% етанолу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80276867"/>
              </p:ext>
            </p:extLst>
          </p:nvPr>
        </p:nvGraphicFramePr>
        <p:xfrm>
          <a:off x="323528" y="1196752"/>
          <a:ext cx="8518151" cy="53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9029366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9144000" cy="92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Середньорічне споживання алкоголю на душу населення в літрах 100% етанолу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51738259"/>
              </p:ext>
            </p:extLst>
          </p:nvPr>
        </p:nvGraphicFramePr>
        <p:xfrm>
          <a:off x="323528" y="1196752"/>
          <a:ext cx="8518151" cy="53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634811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7504" y="0"/>
            <a:ext cx="9144000" cy="64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Середньорічне споживання алкоголю на душу населення в літрах 100% етанолу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36781571"/>
              </p:ext>
            </p:extLst>
          </p:nvPr>
        </p:nvGraphicFramePr>
        <p:xfrm>
          <a:off x="323528" y="764704"/>
          <a:ext cx="8518151" cy="5925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585158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Tema do Office">
  <a:themeElements>
    <a:clrScheme name="RARHA">
      <a:dk1>
        <a:srgbClr val="000000"/>
      </a:dk1>
      <a:lt1>
        <a:sysClr val="window" lastClr="FFFFFF"/>
      </a:lt1>
      <a:dk2>
        <a:srgbClr val="0F5BAA"/>
      </a:dk2>
      <a:lt2>
        <a:srgbClr val="EEF6FC"/>
      </a:lt2>
      <a:accent1>
        <a:srgbClr val="6DB4E4"/>
      </a:accent1>
      <a:accent2>
        <a:srgbClr val="006666"/>
      </a:accent2>
      <a:accent3>
        <a:srgbClr val="666699"/>
      </a:accent3>
      <a:accent4>
        <a:srgbClr val="63AF77"/>
      </a:accent4>
      <a:accent5>
        <a:srgbClr val="660066"/>
      </a:accent5>
      <a:accent6>
        <a:srgbClr val="669900"/>
      </a:accent6>
      <a:hlink>
        <a:srgbClr val="007CC1"/>
      </a:hlink>
      <a:folHlink>
        <a:srgbClr val="6DB4E4"/>
      </a:folHlink>
    </a:clrScheme>
    <a:fontScheme name="Personalizado 4">
      <a:majorFont>
        <a:latin typeface="Nyala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Powerpoint RARHA</Template>
  <TotalTime>6859</TotalTime>
  <Words>572</Words>
  <Application>Microsoft Office PowerPoint</Application>
  <PresentationFormat>Pokaz na ekranie (4:3)</PresentationFormat>
  <Paragraphs>58</Paragraphs>
  <Slides>25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3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5" baseType="lpstr">
      <vt:lpstr>Arial</vt:lpstr>
      <vt:lpstr>Arial CE</vt:lpstr>
      <vt:lpstr>Calibri</vt:lpstr>
      <vt:lpstr>Corbel</vt:lpstr>
      <vt:lpstr>Nyala</vt:lpstr>
      <vt:lpstr>Times New Roman</vt:lpstr>
      <vt:lpstr>1_Tema do Office</vt:lpstr>
      <vt:lpstr>Motyw pakietu Office</vt:lpstr>
      <vt:lpstr>1_Motyw pakietu Office</vt:lpstr>
      <vt:lpstr>Worksheet</vt:lpstr>
      <vt:lpstr>Po co jest diagnoza?  Wyniki badań społecznych  nad stanem alkoholizmu  i narkomanii w obwodzie lwowskim </vt:lpstr>
      <vt:lpstr>Wprowadzenie</vt:lpstr>
      <vt:lpstr>Metoda</vt:lpstr>
      <vt:lpstr>Вік в роках</vt:lpstr>
      <vt:lpstr>Частка непитущих</vt:lpstr>
      <vt:lpstr>Середньорічне споживання алкоголю на душу населення в літрах 100% етанолу</vt:lpstr>
      <vt:lpstr>Середньорічне споживання алкоголю на душу населення в літрах 100% етанолу</vt:lpstr>
      <vt:lpstr>Середньорічне споживання алкоголю на душу населення в літрах 100% етанолу</vt:lpstr>
      <vt:lpstr>Середньорічне споживання алкоголю на душу населення в літрах 100% етанолу</vt:lpstr>
      <vt:lpstr>Prezentacja programu PowerPoint</vt:lpstr>
      <vt:lpstr>Prezentacja programu PowerPoint</vt:lpstr>
      <vt:lpstr>Зловживання алкоголем та залежність</vt:lpstr>
      <vt:lpstr>Зловживання алкоголем та залежність  (RAPS 2+)</vt:lpstr>
      <vt:lpstr>Зловживання алкоголем та залежність  (RAPS 2+)</vt:lpstr>
      <vt:lpstr>Зловживання алкоголем та залежність  (RAPS 2+)</vt:lpstr>
      <vt:lpstr>Зловживання алкоголем та залежність – RAPS 2+</vt:lpstr>
      <vt:lpstr>Згадуючи ситуації, в яких ви пили за останні 12 місяців, будь то пиво, вино чи міцний алкоголь, як часто ви пили?</vt:lpstr>
      <vt:lpstr>Чи використовували ви такі речовини коли-небудь у своєму житті і протягом останніх 12 місяців</vt:lpstr>
      <vt:lpstr>Як, на вашу думку,  наскільки вам буде важко отримати  наступні речовини, якщо ви цього захочете? (швидше легко + дуже легко) </vt:lpstr>
      <vt:lpstr>Чи знаєте ви когось, хто вживає надмірно, або хто принаймні іноді п'є занадто багато (Значний вплив)</vt:lpstr>
      <vt:lpstr>Проблеми, які можуть виникнути внаслідок вживання інших людей (протягом останніх  12 місяців)</vt:lpstr>
      <vt:lpstr>Prezentacja programu PowerPoint</vt:lpstr>
      <vt:lpstr>Алкогольна політика (погоджуюсь) </vt:lpstr>
      <vt:lpstr>Wnioski </vt:lpstr>
      <vt:lpstr>Rekomendacje </vt:lpstr>
    </vt:vector>
  </TitlesOfParts>
  <Company>KRAJOWE BIURO DS. PRZECIWDZIAŁANIA NARKOMANII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STANDARDISED METHODOLOGY      FOR SURVEY OF DRINKING HABITS AND ALCOHOL RELATED HARM DEVELOPED IN PROJECT SMART:  MAIN FEATURES, EXPERIENCES       AND PROSPECTS FOR WIDER USE</dc:title>
  <dc:creator>Admin</dc:creator>
  <cp:lastModifiedBy>Tomasz Kowalewicz</cp:lastModifiedBy>
  <cp:revision>370</cp:revision>
  <cp:lastPrinted>2020-12-05T18:01:03Z</cp:lastPrinted>
  <dcterms:created xsi:type="dcterms:W3CDTF">2012-09-10T07:47:40Z</dcterms:created>
  <dcterms:modified xsi:type="dcterms:W3CDTF">2020-12-06T13:07:50Z</dcterms:modified>
</cp:coreProperties>
</file>