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handoutMasterIdLst>
    <p:handoutMasterId r:id="rId24"/>
  </p:handoutMasterIdLst>
  <p:sldIdLst>
    <p:sldId id="299" r:id="rId2"/>
    <p:sldId id="332" r:id="rId3"/>
    <p:sldId id="350" r:id="rId4"/>
    <p:sldId id="333" r:id="rId5"/>
    <p:sldId id="344" r:id="rId6"/>
    <p:sldId id="322" r:id="rId7"/>
    <p:sldId id="300" r:id="rId8"/>
    <p:sldId id="328" r:id="rId9"/>
    <p:sldId id="330" r:id="rId10"/>
    <p:sldId id="331" r:id="rId11"/>
    <p:sldId id="326" r:id="rId12"/>
    <p:sldId id="327" r:id="rId13"/>
    <p:sldId id="338" r:id="rId14"/>
    <p:sldId id="336" r:id="rId15"/>
    <p:sldId id="337" r:id="rId16"/>
    <p:sldId id="345" r:id="rId17"/>
    <p:sldId id="346" r:id="rId18"/>
    <p:sldId id="347" r:id="rId19"/>
    <p:sldId id="348" r:id="rId20"/>
    <p:sldId id="301" r:id="rId21"/>
    <p:sldId id="349" r:id="rId22"/>
    <p:sldId id="307" r:id="rId2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6F85"/>
    <a:srgbClr val="4D4D4D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4" autoAdjust="0"/>
    <p:restoredTop sz="86427" autoAdjust="0"/>
  </p:normalViewPr>
  <p:slideViewPr>
    <p:cSldViewPr>
      <p:cViewPr varScale="1">
        <p:scale>
          <a:sx n="101" d="100"/>
          <a:sy n="101" d="100"/>
        </p:scale>
        <p:origin x="126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832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3619331-56E3-4081-9183-E7CAE6640B6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1F8CF07-13A4-4ADB-8FAA-7BD9EE2071A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E6E113F5-E994-47E5-B85F-A2D0BB7E98C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1AA028AC-01BA-40BA-9390-AEB2E304E76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8494BD-6774-41B4-9628-CF919EF6992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7781A0B-1D55-4967-9727-52423FDE694C}"/>
              </a:ext>
            </a:extLst>
          </p:cNvPr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5799 w 8042"/>
              <a:gd name="T1" fmla="*/ 10000 h 10000"/>
              <a:gd name="T2" fmla="*/ 5961 w 8042"/>
              <a:gd name="T3" fmla="*/ 9880 h 10000"/>
              <a:gd name="T4" fmla="*/ 5988 w 8042"/>
              <a:gd name="T5" fmla="*/ 9820 h 10000"/>
              <a:gd name="T6" fmla="*/ 8042 w 8042"/>
              <a:gd name="T7" fmla="*/ 5260 h 10000"/>
              <a:gd name="T8" fmla="*/ 8042 w 8042"/>
              <a:gd name="T9" fmla="*/ 4721 h 10000"/>
              <a:gd name="T10" fmla="*/ 5988 w 8042"/>
              <a:gd name="T11" fmla="*/ 221 h 10000"/>
              <a:gd name="T12" fmla="*/ 5961 w 8042"/>
              <a:gd name="T13" fmla="*/ 160 h 10000"/>
              <a:gd name="T14" fmla="*/ 5799 w 8042"/>
              <a:gd name="T15" fmla="*/ 41 h 10000"/>
              <a:gd name="T16" fmla="*/ 18 w 8042"/>
              <a:gd name="T17" fmla="*/ 0 h 10000"/>
              <a:gd name="T18" fmla="*/ 0 w 8042"/>
              <a:gd name="T19" fmla="*/ 9991 h 10000"/>
              <a:gd name="T20" fmla="*/ 5799 w 8042"/>
              <a:gd name="T21" fmla="*/ 10000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9AB2E4-D4D7-49F7-BEDF-9CE11E4FF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A3D846-55D9-4CCB-9102-5E9F0F0F6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F3D59F-3E67-43CA-9D15-20601EC1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DD662-B233-4D1E-B9C3-5042AFC94C1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6860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971EFCA6-483A-4116-8249-A39A2B48521D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4D54D1-F3D8-4D87-97BE-E790562E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4DA783-1CCF-4914-BD27-A077A9804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315A96-B44A-4D18-BF2E-B2A3DFA8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602AF-2AD2-4A93-BE35-BB836360303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2245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1525B15B-B8B3-4CB3-B856-2A8808EE3BB9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TextBox 34">
            <a:extLst>
              <a:ext uri="{FF2B5EF4-FFF2-40B4-BE49-F238E27FC236}">
                <a16:creationId xmlns:a16="http://schemas.microsoft.com/office/drawing/2014/main" id="{02DD52EA-07D2-4D60-BB53-1AE3129E4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id="{950C333C-A68C-4F3E-9292-A103A979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2BA0CE-CEBC-4D41-B9FE-AA5DC4B32C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E8B07D-33E8-454C-8219-3DE121B113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70B805E-0E2F-40DF-AAD0-CD9332E030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586F2-7C1A-43E5-A07F-1579C0D56C3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96361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9344B4B1-78D2-4ACD-913F-D6FD06AE2BC2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454A038-AA30-4838-931B-486B3E850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41A01E1-30DB-48D0-94BF-3D207212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ABEEC82-8E0E-4444-9525-B6C03278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29BE-8258-40B2-9E77-31006478770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76083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1BD7BAD0-4436-4938-85F1-A3ACBB4F9EF8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TextBox 34">
            <a:extLst>
              <a:ext uri="{FF2B5EF4-FFF2-40B4-BE49-F238E27FC236}">
                <a16:creationId xmlns:a16="http://schemas.microsoft.com/office/drawing/2014/main" id="{CFB6D703-A8E5-49C9-8CD8-D5465F381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id="{23EF0E21-AC17-48C9-B5B6-2E2F5AAE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E5062169-64DF-4952-8D0D-81C0F7DFA4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04DC33C-0B92-4333-8DAA-A3F6143BD9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5A999D6-1D3C-46F9-8082-350F2DBD84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D81AD-6DAE-4DAE-B26C-C3C843460A7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27493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8BB64469-2DB1-45ED-9735-A07088C601A7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C375BDD-4869-4796-B2BD-D651B21E8E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FD8D0C8-E695-4CDB-99B1-C2406E788D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C84F0FB-FBC5-4277-8B72-D1BB3EA102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3D418-BD96-41C6-AF75-53B4698BB23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72337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26CE902C-744B-474B-8D95-4FACCA8F210F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ABDB3D-3416-4C82-8922-DCA8975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F412F0-DDE0-49B2-8409-ACFF078AD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01A953-3DD6-4BD8-949E-BA430C81E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F545D-6AB4-4BCA-9EB6-D960CAA8464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53275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FF3D75E4-CBFA-4BCF-B225-A3B406D84ABA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89CCC4-F861-4FBB-8E7D-FA6670656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0FBBEC-B91F-40E9-9C53-E8778459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E5E671-4F3B-43A6-8396-6228B4CC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736A1-C343-4F69-B4ED-0DB9F2B1478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3250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'єкти та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half" idx="3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C34A5A-3B02-4227-96CE-A508626C2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8C75BFB-5E61-4664-A4EB-688884C4D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F5710E0-F449-4548-A210-7B64AFC3A9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8A360-E579-4420-BA00-A35456F9680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6680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великий об'єкт і два маленьких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0BB369-C716-445E-8A90-D369BFBBCF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606C8C8-0874-455E-85D5-D0CBAB8549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7578251-3047-48B6-9662-D56210F85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6FE89-D8DE-411B-8329-BD90DEFAC57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65424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і чотири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489BC-ED1B-45C3-8DF9-AA067E19D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F7E6FD-DB8E-4CD8-859C-9AC50FBAD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ABD41C-F46D-4ACB-90BD-CA58B5303B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09E04-2884-4C14-B363-D626679362E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408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0436D68D-D148-48FE-A95E-0AE31A3300E2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B61264-A24F-4FDE-8EFB-60145688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B91ACC-C720-49AC-9FD6-49924C49B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54CE19-BA35-41A2-83DD-4694AEC1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ADE4-BE9F-4FC0-AF1A-FB75C98CBE9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9551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AEBD7694-088D-4049-947B-A8FCB2B53D66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824777-B959-4D32-86A3-D94595EB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B8C839-F4D4-469F-AA35-DC8C0216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05069D-BC37-44A3-8B4C-C905C04E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16E39-04A3-4B0C-88E3-B3EDCCCC174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423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CDDA3AFE-4034-4B97-BD6C-92CD4D20FF97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BB29D42-97BF-4659-80E3-5DF45D85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E3622CF-D9AF-4DDE-B8AE-29967C710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2F9DD9-CF53-4F28-8A62-4F0C2206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7B72-7D45-4D81-A28A-7AD7303B6A4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7214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B490F917-3B52-490F-ADF7-0FBC5309EB32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DBDA31D-7DEE-419D-BA37-59FE852D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C9B4C374-7008-4929-921D-684FFAAB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4826B2-E061-4242-9E2B-B18B5BB9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D52C4-5D7D-4EA3-A168-9026C81739D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3262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FC6FB27A-2672-41D7-BA10-8F89A791AD6F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57C8E6B-0CB9-4A9E-9AF0-55B9F5B4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C106069-ABFA-449A-A7D0-C888E1DB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AA58D2A-1806-4BDA-A519-7587B584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9E09F-9B66-474E-88E2-00CC3866158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1942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556B435E-6BA5-4EB4-AB0E-B6F7411463FF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A04AE31-62CA-45F6-A3B3-8518B63D3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F1C4DF0-2D6B-4C65-B4CC-B4C03D099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3753D4-302E-4588-A42D-BB37ED6B5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64C7F-EA25-4CFF-B47C-590C9751349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77912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15921D67-1049-4405-BF02-A055C29217C2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D139ADF-677B-480E-B96E-5AB86C88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9960FFA-9D42-4225-B2B5-84112FB15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E035555-5C99-45B3-83D6-20D41E8F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2A4A7-42C9-46EC-9ADE-20468C27670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3354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FDC842B4-5951-4B5C-8A0A-0142F8F9627C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153E0FF-DA90-4AE2-A432-E73A94BC5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2A8D961-2107-47E4-BC8A-8FE33ACC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86A59D7-5D1B-4C24-AAD5-1DB9CB10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53789-29EF-4D07-B9B5-003A3A3C225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7848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C5DE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>
            <a:extLst>
              <a:ext uri="{FF2B5EF4-FFF2-40B4-BE49-F238E27FC236}">
                <a16:creationId xmlns:a16="http://schemas.microsoft.com/office/drawing/2014/main" id="{D2093FE4-D485-4A21-AF36-57759122F386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>
              <a:extLst>
                <a:ext uri="{FF2B5EF4-FFF2-40B4-BE49-F238E27FC236}">
                  <a16:creationId xmlns:a16="http://schemas.microsoft.com/office/drawing/2014/main" id="{E0076A42-9214-4085-B83C-2BBFDC455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7" name="Freeform 12">
              <a:extLst>
                <a:ext uri="{FF2B5EF4-FFF2-40B4-BE49-F238E27FC236}">
                  <a16:creationId xmlns:a16="http://schemas.microsoft.com/office/drawing/2014/main" id="{DE52D7E4-F7B0-412E-BE7D-118E710FA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8" name="Freeform 13">
              <a:extLst>
                <a:ext uri="{FF2B5EF4-FFF2-40B4-BE49-F238E27FC236}">
                  <a16:creationId xmlns:a16="http://schemas.microsoft.com/office/drawing/2014/main" id="{8894ACB8-BCD2-40E6-80B9-10A62738C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9" name="Freeform 14">
              <a:extLst>
                <a:ext uri="{FF2B5EF4-FFF2-40B4-BE49-F238E27FC236}">
                  <a16:creationId xmlns:a16="http://schemas.microsoft.com/office/drawing/2014/main" id="{C85CB52D-E31C-4A2A-B72F-D37BDBB50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0" name="Freeform 15">
              <a:extLst>
                <a:ext uri="{FF2B5EF4-FFF2-40B4-BE49-F238E27FC236}">
                  <a16:creationId xmlns:a16="http://schemas.microsoft.com/office/drawing/2014/main" id="{1668FDB3-92CC-4514-984C-55044DE21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1" name="Freeform 16">
              <a:extLst>
                <a:ext uri="{FF2B5EF4-FFF2-40B4-BE49-F238E27FC236}">
                  <a16:creationId xmlns:a16="http://schemas.microsoft.com/office/drawing/2014/main" id="{A8F402E6-44F2-46B3-80AA-DB6E4AC08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2" name="Freeform 17">
              <a:extLst>
                <a:ext uri="{FF2B5EF4-FFF2-40B4-BE49-F238E27FC236}">
                  <a16:creationId xmlns:a16="http://schemas.microsoft.com/office/drawing/2014/main" id="{5807F127-FFD2-472E-8EC1-B917784D3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3" name="Freeform 18">
              <a:extLst>
                <a:ext uri="{FF2B5EF4-FFF2-40B4-BE49-F238E27FC236}">
                  <a16:creationId xmlns:a16="http://schemas.microsoft.com/office/drawing/2014/main" id="{73324227-E61B-4D97-B9A5-3C03AAB41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4" name="Freeform 19">
              <a:extLst>
                <a:ext uri="{FF2B5EF4-FFF2-40B4-BE49-F238E27FC236}">
                  <a16:creationId xmlns:a16="http://schemas.microsoft.com/office/drawing/2014/main" id="{D69D7F17-3DD4-4EF4-B922-889B39443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5" name="Freeform 20">
              <a:extLst>
                <a:ext uri="{FF2B5EF4-FFF2-40B4-BE49-F238E27FC236}">
                  <a16:creationId xmlns:a16="http://schemas.microsoft.com/office/drawing/2014/main" id="{7A6E34C3-0161-4725-B2CC-4A7A33584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6" name="Freeform 21">
              <a:extLst>
                <a:ext uri="{FF2B5EF4-FFF2-40B4-BE49-F238E27FC236}">
                  <a16:creationId xmlns:a16="http://schemas.microsoft.com/office/drawing/2014/main" id="{23C1EAEB-A88C-4AB3-9FCD-789D83044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7" name="Freeform 22">
              <a:extLst>
                <a:ext uri="{FF2B5EF4-FFF2-40B4-BE49-F238E27FC236}">
                  <a16:creationId xmlns:a16="http://schemas.microsoft.com/office/drawing/2014/main" id="{AC02791E-A3BB-4338-B22C-3A73D772B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27" name="Group 48">
            <a:extLst>
              <a:ext uri="{FF2B5EF4-FFF2-40B4-BE49-F238E27FC236}">
                <a16:creationId xmlns:a16="http://schemas.microsoft.com/office/drawing/2014/main" id="{90D1A2B4-9A5B-410D-85ED-A55ED0EEFCCF}"/>
              </a:ext>
            </a:extLst>
          </p:cNvPr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6102"/>
            <a:chExt cx="1952625" cy="5677649"/>
          </a:xfrm>
        </p:grpSpPr>
        <p:sp>
          <p:nvSpPr>
            <p:cNvPr id="1034" name="Freeform 27">
              <a:extLst>
                <a:ext uri="{FF2B5EF4-FFF2-40B4-BE49-F238E27FC236}">
                  <a16:creationId xmlns:a16="http://schemas.microsoft.com/office/drawing/2014/main" id="{F85C310D-2E7C-4282-A50A-4210950AE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5" name="Freeform 28">
              <a:extLst>
                <a:ext uri="{FF2B5EF4-FFF2-40B4-BE49-F238E27FC236}">
                  <a16:creationId xmlns:a16="http://schemas.microsoft.com/office/drawing/2014/main" id="{CB37C642-4A60-4334-9467-C0F3773B1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6" name="Freeform 29">
              <a:extLst>
                <a:ext uri="{FF2B5EF4-FFF2-40B4-BE49-F238E27FC236}">
                  <a16:creationId xmlns:a16="http://schemas.microsoft.com/office/drawing/2014/main" id="{6F9CFDAD-AF80-4BD7-8E76-BB524FBF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7" name="Freeform 30">
              <a:extLst>
                <a:ext uri="{FF2B5EF4-FFF2-40B4-BE49-F238E27FC236}">
                  <a16:creationId xmlns:a16="http://schemas.microsoft.com/office/drawing/2014/main" id="{87AA2B63-5EC7-495F-BBCA-6D770ED9E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8" name="Freeform 31">
              <a:extLst>
                <a:ext uri="{FF2B5EF4-FFF2-40B4-BE49-F238E27FC236}">
                  <a16:creationId xmlns:a16="http://schemas.microsoft.com/office/drawing/2014/main" id="{4C21060F-E570-419E-B016-BDFF42929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9" name="Freeform 32">
              <a:extLst>
                <a:ext uri="{FF2B5EF4-FFF2-40B4-BE49-F238E27FC236}">
                  <a16:creationId xmlns:a16="http://schemas.microsoft.com/office/drawing/2014/main" id="{890D9CE6-06B4-4D00-AE81-43134CB6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0" name="Freeform 33">
              <a:extLst>
                <a:ext uri="{FF2B5EF4-FFF2-40B4-BE49-F238E27FC236}">
                  <a16:creationId xmlns:a16="http://schemas.microsoft.com/office/drawing/2014/main" id="{28DC9D25-BEDD-4389-98E2-B33D75821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1" name="Freeform 34">
              <a:extLst>
                <a:ext uri="{FF2B5EF4-FFF2-40B4-BE49-F238E27FC236}">
                  <a16:creationId xmlns:a16="http://schemas.microsoft.com/office/drawing/2014/main" id="{27A3EB9B-D86B-40E9-BF88-7CC4F71C9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2" name="Freeform 35">
              <a:extLst>
                <a:ext uri="{FF2B5EF4-FFF2-40B4-BE49-F238E27FC236}">
                  <a16:creationId xmlns:a16="http://schemas.microsoft.com/office/drawing/2014/main" id="{16DD80C1-B9A2-4011-952E-BE227D79A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3" name="Freeform 36">
              <a:extLst>
                <a:ext uri="{FF2B5EF4-FFF2-40B4-BE49-F238E27FC236}">
                  <a16:creationId xmlns:a16="http://schemas.microsoft.com/office/drawing/2014/main" id="{5D6CC3AD-B282-4E7D-8B11-75A150274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4" name="Freeform 37">
              <a:extLst>
                <a:ext uri="{FF2B5EF4-FFF2-40B4-BE49-F238E27FC236}">
                  <a16:creationId xmlns:a16="http://schemas.microsoft.com/office/drawing/2014/main" id="{74940522-8697-427D-AA16-C1710694E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5" name="Freeform 38">
              <a:extLst>
                <a:ext uri="{FF2B5EF4-FFF2-40B4-BE49-F238E27FC236}">
                  <a16:creationId xmlns:a16="http://schemas.microsoft.com/office/drawing/2014/main" id="{F0E8EA37-43A5-4926-9CA1-DA23A130A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F59DA19-5D4D-4D80-96B3-6295C8271886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746CFB8B-30C2-4F4D-B88C-4701EED84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pl-PL"/>
              <a:t>Клацніть, щоб редагувати стиль зразка заголовка</a:t>
            </a:r>
            <a:endParaRPr lang="en-US" altLang="pl-PL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F28AEBFA-80B3-4358-9B96-7632ECD53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pl-PL"/>
              <a:t>Клацніть, щоб відредагувати стилі зразків тексту</a:t>
            </a:r>
          </a:p>
          <a:p>
            <a:pPr lvl="1"/>
            <a:r>
              <a:rPr lang="uk-UA" altLang="pl-PL"/>
              <a:t>Другий рівень</a:t>
            </a:r>
          </a:p>
          <a:p>
            <a:pPr lvl="2"/>
            <a:r>
              <a:rPr lang="uk-UA" altLang="pl-PL"/>
              <a:t>Третій рівень</a:t>
            </a:r>
          </a:p>
          <a:p>
            <a:pPr lvl="3"/>
            <a:r>
              <a:rPr lang="uk-UA" altLang="pl-PL"/>
              <a:t>Четвертий рівень</a:t>
            </a:r>
          </a:p>
          <a:p>
            <a:pPr lvl="4"/>
            <a:r>
              <a:rPr lang="uk-UA" altLang="pl-PL"/>
              <a:t>П’ятий рівень</a:t>
            </a:r>
            <a:endParaRPr lang="en-US" alt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10879-7136-42B4-AE54-9100E9B3F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5E2DC-90CA-45EA-97F9-052CF4BA8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FF0FB-2936-4E98-9852-1AC96A4D7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00B24E22-4BCD-4E81-AFE9-F0654CBA9D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1581AA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1581AA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1581AA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1581AA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1581AA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F59625BC-1ABA-44D3-97AB-0E3C49F53C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6738" y="1557338"/>
            <a:ext cx="8001000" cy="4967287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uk-UA" altLang="en-US" sz="2100" dirty="0"/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4200" b="1" dirty="0">
                <a:solidFill>
                  <a:srgbClr val="4D4D4D"/>
                </a:solidFill>
              </a:rPr>
              <a:t>Формування </a:t>
            </a: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4200" b="1" dirty="0">
                <a:solidFill>
                  <a:srgbClr val="4D4D4D"/>
                </a:solidFill>
              </a:rPr>
              <a:t>Стратегії з протидії алкоголізму та наркоманії</a:t>
            </a: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4200" b="1" dirty="0">
                <a:solidFill>
                  <a:srgbClr val="4D4D4D"/>
                </a:solidFill>
              </a:rPr>
              <a:t>у Львівській області</a:t>
            </a: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uk-UA" altLang="en-US" sz="2000" b="1" dirty="0">
              <a:solidFill>
                <a:srgbClr val="4D4D4D"/>
              </a:solidFill>
            </a:endParaRP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b="1" dirty="0">
                <a:solidFill>
                  <a:srgbClr val="4D4D4D"/>
                </a:solidFill>
              </a:rPr>
              <a:t>	</a:t>
            </a:r>
            <a:r>
              <a:rPr lang="uk-UA" altLang="en-US" b="1" i="1" dirty="0">
                <a:solidFill>
                  <a:srgbClr val="4D4D4D"/>
                </a:solidFill>
              </a:rPr>
              <a:t>Доповідає:  Заступник  директора     </a:t>
            </a:r>
            <a:r>
              <a:rPr lang="uk-UA" altLang="en-US" b="1" dirty="0">
                <a:solidFill>
                  <a:srgbClr val="4D4D4D"/>
                </a:solidFill>
              </a:rPr>
              <a:t>ЛОЦСС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b="1" i="1" dirty="0">
                <a:solidFill>
                  <a:srgbClr val="4D4D4D"/>
                </a:solidFill>
              </a:rPr>
              <a:t> 					       Микитка Ю.Я.</a:t>
            </a:r>
            <a:endParaRPr lang="ru-RU" altLang="en-US" b="1" i="1" dirty="0">
              <a:solidFill>
                <a:srgbClr val="4D4D4D"/>
              </a:solidFill>
            </a:endParaRPr>
          </a:p>
        </p:txBody>
      </p:sp>
      <p:pic>
        <p:nvPicPr>
          <p:cNvPr id="22531" name="Picture 5" descr="Herb">
            <a:extLst>
              <a:ext uri="{FF2B5EF4-FFF2-40B4-BE49-F238E27FC236}">
                <a16:creationId xmlns:a16="http://schemas.microsoft.com/office/drawing/2014/main" id="{3A68E366-D2C9-42E0-ADDD-0A66C7A4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44463"/>
            <a:ext cx="83026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C5DE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8C56453-6E6F-4341-8120-2ADA4441097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uk-UA" altLang="pl-PL" sz="2100" b="1" i="1"/>
              <a:t>Проект “Створення локальної програми”,</a:t>
            </a:r>
            <a:br>
              <a:rPr lang="uk-UA" altLang="pl-PL" sz="2100" b="1" i="1"/>
            </a:br>
            <a:r>
              <a:rPr lang="uk-UA" altLang="pl-PL" sz="2100" b="1" i="1"/>
              <a:t> Лабораторії досліджень та соціальних ініціатив, </a:t>
            </a:r>
            <a:br>
              <a:rPr lang="uk-UA" altLang="pl-PL" sz="2100" b="1" i="1"/>
            </a:br>
            <a:r>
              <a:rPr lang="uk-UA" altLang="pl-PL" sz="2100" b="1" i="1"/>
              <a:t>ІІ ЕТАП (візити в Республіку Польща)</a:t>
            </a:r>
            <a:endParaRPr lang="ru-RU" altLang="pl-PL" sz="2100" b="1" i="1"/>
          </a:p>
        </p:txBody>
      </p:sp>
      <p:pic>
        <p:nvPicPr>
          <p:cNvPr id="31747" name="Picture 8" descr="Світлина від Taras  Poturai.">
            <a:extLst>
              <a:ext uri="{FF2B5EF4-FFF2-40B4-BE49-F238E27FC236}">
                <a16:creationId xmlns:a16="http://schemas.microsoft.com/office/drawing/2014/main" id="{9735EF49-46B0-49FE-B389-BF60C152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40188"/>
            <a:ext cx="2809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2" descr="Світлина від Halyna Herasym.">
            <a:extLst>
              <a:ext uri="{FF2B5EF4-FFF2-40B4-BE49-F238E27FC236}">
                <a16:creationId xmlns:a16="http://schemas.microsoft.com/office/drawing/2014/main" id="{3F199308-F407-4570-A576-88E615324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26638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AutoShape 17">
            <a:extLst>
              <a:ext uri="{FF2B5EF4-FFF2-40B4-BE49-F238E27FC236}">
                <a16:creationId xmlns:a16="http://schemas.microsoft.com/office/drawing/2014/main" id="{8508ADAB-772A-48DD-945A-094D9515CD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31750" name="Picture 18">
            <a:extLst>
              <a:ext uri="{FF2B5EF4-FFF2-40B4-BE49-F238E27FC236}">
                <a16:creationId xmlns:a16="http://schemas.microsoft.com/office/drawing/2014/main" id="{60AB4DAB-9675-482F-A528-188D3A400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76700"/>
            <a:ext cx="2700337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9">
            <a:extLst>
              <a:ext uri="{FF2B5EF4-FFF2-40B4-BE49-F238E27FC236}">
                <a16:creationId xmlns:a16="http://schemas.microsoft.com/office/drawing/2014/main" id="{2727E3EE-02B3-4D57-A07E-392840447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00213"/>
            <a:ext cx="2771775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20">
            <a:extLst>
              <a:ext uri="{FF2B5EF4-FFF2-40B4-BE49-F238E27FC236}">
                <a16:creationId xmlns:a16="http://schemas.microsoft.com/office/drawing/2014/main" id="{E090DD9D-37FD-43FA-8B09-4308BA52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1752600"/>
            <a:ext cx="26273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Опрацьовано навчальні теми:</a:t>
            </a:r>
            <a:endParaRPr lang="uk-UA" altLang="en-US" sz="150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Збір та аналіз даних до місцевої діагностики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Принципи формування місцевих програм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Виявлення та оцінка прихованої наркоманії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Заходи з надання допомоги узалежненим особам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Молодіжні профілактичні заходи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Обмеження попиту на психоактивні речовини</a:t>
            </a:r>
            <a:endParaRPr lang="ru-RU" altLang="en-US" sz="15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4EFFB2C7-F46C-4F3A-A73D-F8FC7347B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300" b="1" i="1" dirty="0">
                <a:solidFill>
                  <a:schemeClr val="accent2">
                    <a:lumMod val="75000"/>
                  </a:schemeClr>
                </a:solidFill>
              </a:rPr>
              <a:t>Проект “Створення локальної програми”, </a:t>
            </a:r>
            <a:br>
              <a:rPr lang="uk-UA" sz="23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300" b="1" i="1" dirty="0">
                <a:solidFill>
                  <a:schemeClr val="accent2">
                    <a:lumMod val="75000"/>
                  </a:schemeClr>
                </a:solidFill>
              </a:rPr>
              <a:t>Лабораторії досліджень та соціальних ініціатив, ІІІ ЕТАП </a:t>
            </a:r>
            <a:br>
              <a:rPr lang="uk-UA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no Pro Smbd" pitchFamily="18" charset="0"/>
              </a:rPr>
            </a:b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no Pro Smbd" pitchFamily="18" charset="0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512C1CE-9D59-475A-BF70-E0F649A3B03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0825" y="1700213"/>
            <a:ext cx="5473700" cy="42672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uk-UA" altLang="en-US" sz="1500" b="1"/>
              <a:t>2 Семінари: у Львові та ЗРЦ “Назарет”</a:t>
            </a:r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 b="1"/>
              <a:t>Опрацьовано теми:</a:t>
            </a:r>
          </a:p>
          <a:p>
            <a:r>
              <a:rPr lang="uk-UA" altLang="en-US" sz="1500"/>
              <a:t>Еволюція польської політики в галузі наркотиків</a:t>
            </a:r>
          </a:p>
          <a:p>
            <a:r>
              <a:rPr lang="uk-UA" altLang="en-US" sz="1500"/>
              <a:t>Роль профілактики в реалізації місцевих програм</a:t>
            </a:r>
          </a:p>
          <a:p>
            <a:r>
              <a:rPr lang="uk-UA" altLang="en-US" sz="1500"/>
              <a:t>Початковий діагноз, робота з даними </a:t>
            </a:r>
          </a:p>
          <a:p>
            <a:r>
              <a:rPr lang="uk-UA" altLang="en-US" sz="1500"/>
              <a:t>Огляд та попередній аналіз даних зібраних для локальної діагностики в м.Дрогобич</a:t>
            </a:r>
          </a:p>
          <a:p>
            <a:r>
              <a:rPr lang="uk-UA" altLang="en-US" sz="1500"/>
              <a:t>Перспективи впровадження місцевих програм та медійна політика</a:t>
            </a:r>
          </a:p>
          <a:p>
            <a:r>
              <a:rPr lang="uk-UA" altLang="en-US" sz="1500"/>
              <a:t>Місцева програма боротьби з наркотиками в Страховіце</a:t>
            </a:r>
          </a:p>
          <a:p>
            <a:r>
              <a:rPr lang="uk-UA" altLang="en-US" sz="1500"/>
              <a:t>Формування команд фахівців з реалізації програм</a:t>
            </a:r>
          </a:p>
          <a:p>
            <a:r>
              <a:rPr lang="uk-UA" altLang="en-US" sz="1500"/>
              <a:t>Міжгалузева взаємодія</a:t>
            </a:r>
            <a:r>
              <a:rPr lang="uk-UA" altLang="en-US" sz="1300"/>
              <a:t> </a:t>
            </a:r>
          </a:p>
        </p:txBody>
      </p:sp>
      <p:pic>
        <p:nvPicPr>
          <p:cNvPr id="32772" name="Picture 9">
            <a:extLst>
              <a:ext uri="{FF2B5EF4-FFF2-40B4-BE49-F238E27FC236}">
                <a16:creationId xmlns:a16="http://schemas.microsoft.com/office/drawing/2014/main" id="{9C7F23D1-9A55-4C25-8F13-8C1BBB0F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60800"/>
            <a:ext cx="3025775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">
            <a:extLst>
              <a:ext uri="{FF2B5EF4-FFF2-40B4-BE49-F238E27FC236}">
                <a16:creationId xmlns:a16="http://schemas.microsoft.com/office/drawing/2014/main" id="{F284505D-ED17-4736-9576-9F796B2A1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28775"/>
            <a:ext cx="298926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C5DE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C2FDD5F3-64B9-4A5C-BA52-AB0711AB4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10807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300" b="1" i="1" dirty="0">
                <a:solidFill>
                  <a:schemeClr val="accent2">
                    <a:lumMod val="75000"/>
                  </a:schemeClr>
                </a:solidFill>
              </a:rPr>
              <a:t>Проект “Створення локальної програми”,</a:t>
            </a:r>
            <a:br>
              <a:rPr lang="uk-UA" sz="23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300" b="1" i="1" dirty="0">
                <a:solidFill>
                  <a:schemeClr val="accent2">
                    <a:lumMod val="75000"/>
                  </a:schemeClr>
                </a:solidFill>
              </a:rPr>
              <a:t> Лабораторії досліджень та соціальних ініціатив, І</a:t>
            </a:r>
            <a:r>
              <a:rPr lang="en-US" sz="2300" b="1" i="1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uk-UA" sz="2300" b="1" i="1" dirty="0">
                <a:solidFill>
                  <a:schemeClr val="accent2">
                    <a:lumMod val="75000"/>
                  </a:schemeClr>
                </a:solidFill>
              </a:rPr>
              <a:t> ЕТАП </a:t>
            </a:r>
            <a:br>
              <a:rPr lang="uk-UA" sz="2500" b="1" i="1" dirty="0">
                <a:solidFill>
                  <a:srgbClr val="596F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no Pro Smbd" pitchFamily="18" charset="0"/>
              </a:rPr>
            </a:br>
            <a:endParaRPr lang="ru-RU" sz="2800" b="1" i="1" dirty="0">
              <a:solidFill>
                <a:srgbClr val="596F8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no Pro Smbd" pitchFamily="18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010BB4B-1B31-4530-8669-9B25CF16A40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435600" y="1773238"/>
            <a:ext cx="3276600" cy="42672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uk-UA" altLang="en-US" sz="1500" b="1"/>
              <a:t>2 Семінари: у Львові та ЗРЦ Назарет”</a:t>
            </a:r>
          </a:p>
          <a:p>
            <a:pPr>
              <a:buFont typeface="Wingdings" panose="05000000000000000000" pitchFamily="2" charset="2"/>
              <a:buNone/>
            </a:pPr>
            <a:endParaRPr lang="uk-UA" altLang="en-US" sz="1500" b="1"/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 b="1"/>
              <a:t>Висвітлено теми програми      </a:t>
            </a:r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 b="1"/>
              <a:t>Підведено підсумки Проекту</a:t>
            </a:r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 b="1"/>
              <a:t>ВРУЧЕНО:</a:t>
            </a:r>
            <a:r>
              <a:rPr lang="uk-UA" altLang="en-US" sz="150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 b="1"/>
              <a:t>       57 учасникам Проекту  сертифікати про закінчення програми “Підтримка місцевих громад у розробці, впровадженні та оцінці профілактичних програм з протидії вживання психоактивних речовин”</a:t>
            </a:r>
            <a:endParaRPr lang="ru-RU" altLang="en-US" sz="1500" b="1"/>
          </a:p>
        </p:txBody>
      </p:sp>
      <p:pic>
        <p:nvPicPr>
          <p:cNvPr id="33796" name="Picture 6">
            <a:extLst>
              <a:ext uri="{FF2B5EF4-FFF2-40B4-BE49-F238E27FC236}">
                <a16:creationId xmlns:a16="http://schemas.microsoft.com/office/drawing/2014/main" id="{24C6B8C5-8E46-4B7E-80D3-619E15474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44675"/>
            <a:ext cx="27717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>
            <a:extLst>
              <a:ext uri="{FF2B5EF4-FFF2-40B4-BE49-F238E27FC236}">
                <a16:creationId xmlns:a16="http://schemas.microsoft.com/office/drawing/2014/main" id="{E8989E3C-391A-458E-B4C0-F04773C0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22320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>
            <a:extLst>
              <a:ext uri="{FF2B5EF4-FFF2-40B4-BE49-F238E27FC236}">
                <a16:creationId xmlns:a16="http://schemas.microsoft.com/office/drawing/2014/main" id="{308ABABF-A242-4CAF-9375-E0815B709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22725"/>
            <a:ext cx="273526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>
            <a:extLst>
              <a:ext uri="{FF2B5EF4-FFF2-40B4-BE49-F238E27FC236}">
                <a16:creationId xmlns:a16="http://schemas.microsoft.com/office/drawing/2014/main" id="{C31A0B0B-F4DF-412E-BDE9-C6C864790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52613"/>
            <a:ext cx="23050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458EA51-6E57-44BE-8F38-BE454C1EE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313" y="142875"/>
            <a:ext cx="8642350" cy="1306513"/>
          </a:xfrm>
        </p:spPr>
        <p:txBody>
          <a:bodyPr/>
          <a:lstStyle/>
          <a:p>
            <a:pPr algn="ctr"/>
            <a:r>
              <a:rPr lang="uk-UA" altLang="en-US" sz="2100" b="1"/>
              <a:t>Міжнародна науково-практична конференція </a:t>
            </a:r>
            <a:br>
              <a:rPr lang="uk-UA" altLang="en-US" sz="2100" b="1"/>
            </a:br>
            <a:r>
              <a:rPr lang="uk-UA" altLang="en-US" sz="2100" b="1"/>
              <a:t>“Спектр алкогольних порушень плоду </a:t>
            </a:r>
            <a:r>
              <a:rPr lang="en-US" altLang="en-US" sz="2100" b="1"/>
              <a:t>Fetal Alcohol Spectrum Disorder-FASD)</a:t>
            </a:r>
            <a:r>
              <a:rPr lang="uk-UA" altLang="en-US" sz="2100" b="1"/>
              <a:t>: міждисциплінарний підхід” </a:t>
            </a:r>
            <a:br>
              <a:rPr lang="uk-UA" altLang="en-US" sz="1700" b="1"/>
            </a:br>
            <a:r>
              <a:rPr lang="uk-UA" altLang="en-US" sz="1500" b="1"/>
              <a:t>6-7 грудня 2018 року , Львів</a:t>
            </a:r>
            <a:endParaRPr lang="ru-RU" altLang="en-US" sz="1500"/>
          </a:p>
        </p:txBody>
      </p:sp>
      <p:pic>
        <p:nvPicPr>
          <p:cNvPr id="34819" name="Picture 3" descr="47576146_1973015519451606_4593691093299625984_n">
            <a:extLst>
              <a:ext uri="{FF2B5EF4-FFF2-40B4-BE49-F238E27FC236}">
                <a16:creationId xmlns:a16="http://schemas.microsoft.com/office/drawing/2014/main" id="{9818F772-2C64-48F7-8D1A-0087502A09E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933825"/>
            <a:ext cx="2592387" cy="1938338"/>
          </a:xfrm>
          <a:noFill/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33CDE680-99BE-405A-BCE9-5D7733EA8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700213"/>
            <a:ext cx="3132138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Конференція відбулась з</a:t>
            </a:r>
            <a: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а підтримки</a:t>
            </a: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- </a:t>
            </a:r>
            <a: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Державної</a:t>
            </a: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агенції з вирішення проблем</a:t>
            </a: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,</a:t>
            </a:r>
            <a: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 пов’язаних з алкоголем (Польща, Варшава),</a:t>
            </a:r>
            <a:b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-</a:t>
            </a:r>
            <a: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 Львівської обласної державної адміністрації, </a:t>
            </a:r>
            <a:endParaRPr lang="uk-UA" altLang="en-US" sz="150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- Д</a:t>
            </a:r>
            <a: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епартаменту охорони здоров’я Львівської ОДА, </a:t>
            </a:r>
            <a:endParaRPr lang="uk-UA" altLang="en-US" sz="150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- </a:t>
            </a:r>
            <a: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Львівського національного медичного університету ім</a:t>
            </a: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.</a:t>
            </a:r>
            <a: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 Данила Галицького, </a:t>
            </a:r>
            <a:endParaRPr lang="uk-UA" altLang="en-US" sz="150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ОМНІ – мережі України,</a:t>
            </a:r>
            <a:endParaRPr lang="uk-UA" altLang="en-US" sz="150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Національного університету Львівська політехніка”</a:t>
            </a:r>
            <a:r>
              <a:rPr lang="en-US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 </a:t>
            </a:r>
            <a:endParaRPr lang="uk-UA" altLang="en-US" sz="150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БФ “Карітас” Самбірсько-Дрогобицької Єпархії УГКЦ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endParaRPr lang="en-US" altLang="en-US" sz="15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34821" name="Picture 5" descr="img_7561">
            <a:extLst>
              <a:ext uri="{FF2B5EF4-FFF2-40B4-BE49-F238E27FC236}">
                <a16:creationId xmlns:a16="http://schemas.microsoft.com/office/drawing/2014/main" id="{02985985-0BB0-4360-AC49-D2DEAE92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25923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img_7532">
            <a:extLst>
              <a:ext uri="{FF2B5EF4-FFF2-40B4-BE49-F238E27FC236}">
                <a16:creationId xmlns:a16="http://schemas.microsoft.com/office/drawing/2014/main" id="{E8782ACA-3D4F-42C1-8F0C-2BB2FFEB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951288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img_7596">
            <a:extLst>
              <a:ext uri="{FF2B5EF4-FFF2-40B4-BE49-F238E27FC236}">
                <a16:creationId xmlns:a16="http://schemas.microsoft.com/office/drawing/2014/main" id="{9CDEDD3D-ED93-453B-BB6D-C403D941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25923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3238946-D498-4259-923D-F79B5D30E5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359900" cy="1438275"/>
          </a:xfrm>
        </p:spPr>
        <p:txBody>
          <a:bodyPr/>
          <a:lstStyle/>
          <a:p>
            <a:pPr algn="ctr"/>
            <a:r>
              <a:rPr lang="uk-UA" altLang="en-US" sz="2400" b="1" i="1"/>
              <a:t>Проект “Співпраця з Україною у розв'язанні алкогольних проблем на локальному рівні”</a:t>
            </a:r>
            <a:br>
              <a:rPr lang="uk-UA" altLang="en-US" sz="2400" b="1" i="1"/>
            </a:br>
            <a:r>
              <a:rPr lang="uk-UA" altLang="en-US" sz="2400" b="1" i="1"/>
              <a:t>Фонд «</a:t>
            </a:r>
            <a:r>
              <a:rPr lang="en-GB" altLang="en-US" sz="2400" b="1" i="1"/>
              <a:t>PRAESTERNO</a:t>
            </a:r>
            <a:r>
              <a:rPr lang="uk-UA" altLang="en-US" sz="2400" b="1" i="1"/>
              <a:t>» </a:t>
            </a:r>
            <a:br>
              <a:rPr lang="uk-UA" altLang="en-US" sz="2400" b="1" i="1"/>
            </a:br>
            <a:r>
              <a:rPr lang="uk-UA" altLang="en-US" sz="2400" b="1" i="1"/>
              <a:t>Навчальний візит до Польщі 25-29.11.18р.</a:t>
            </a:r>
            <a:endParaRPr lang="ru-RU" altLang="en-US" sz="2400" i="1" u="sng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3A7FDD4-CBF0-4AD2-B243-0161BED6728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3850" y="1265238"/>
            <a:ext cx="4005263" cy="4972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altLang="en-US" sz="1400" b="1"/>
              <a:t>Візити:</a:t>
            </a:r>
            <a:endParaRPr lang="uk-UA" altLang="en-US" sz="1400"/>
          </a:p>
          <a:p>
            <a:pPr>
              <a:lnSpc>
                <a:spcPct val="80000"/>
              </a:lnSpc>
            </a:pPr>
            <a:r>
              <a:rPr lang="uk-UA" altLang="en-US" sz="1400"/>
              <a:t>до міського центру вирішення суспільних проблем (м.Плоцьк)</a:t>
            </a:r>
          </a:p>
          <a:p>
            <a:pPr>
              <a:lnSpc>
                <a:spcPct val="80000"/>
              </a:lnSpc>
            </a:pPr>
            <a:r>
              <a:rPr lang="uk-UA" altLang="en-US" sz="1400"/>
              <a:t>до Профілактично-консультаційного центру «Монар» (Порадня)</a:t>
            </a:r>
          </a:p>
          <a:p>
            <a:pPr>
              <a:lnSpc>
                <a:spcPct val="80000"/>
              </a:lnSpc>
            </a:pPr>
            <a:r>
              <a:rPr lang="uk-UA" altLang="en-US" sz="1400"/>
              <a:t>до Центру профілактики і терапії «AZYL» (м.Плоцьк)</a:t>
            </a:r>
          </a:p>
          <a:p>
            <a:pPr>
              <a:lnSpc>
                <a:spcPct val="80000"/>
              </a:lnSpc>
            </a:pPr>
            <a:r>
              <a:rPr lang="uk-UA" altLang="en-US" sz="1400"/>
              <a:t>до Клубу за місцем проживання «Товариш дитини» (м.Плоцьк)</a:t>
            </a:r>
          </a:p>
          <a:p>
            <a:pPr>
              <a:lnSpc>
                <a:spcPct val="80000"/>
              </a:lnSpc>
            </a:pPr>
            <a:r>
              <a:rPr lang="uk-UA" altLang="en-US" sz="1400"/>
              <a:t>до обласного осередку терапії залежностей та співзалежностей від алкоголю (м.Прушків)</a:t>
            </a:r>
            <a:endParaRPr lang="uk-UA" altLang="en-US" sz="1400" b="1"/>
          </a:p>
          <a:p>
            <a:pPr>
              <a:lnSpc>
                <a:spcPct val="80000"/>
              </a:lnSpc>
            </a:pPr>
            <a:r>
              <a:rPr lang="uk-UA" altLang="en-US" sz="1400" b="1"/>
              <a:t>Тренінги: </a:t>
            </a:r>
            <a:endParaRPr lang="uk-UA" altLang="en-US" sz="1400"/>
          </a:p>
          <a:p>
            <a:pPr>
              <a:lnSpc>
                <a:spcPct val="80000"/>
              </a:lnSpc>
            </a:pPr>
            <a:r>
              <a:rPr lang="uk-UA" altLang="en-US" sz="1400"/>
              <a:t>«Побудова локальної програми профілактики і вирішення алкогольних проблем</a:t>
            </a:r>
          </a:p>
          <a:p>
            <a:pPr>
              <a:lnSpc>
                <a:spcPct val="80000"/>
              </a:lnSpc>
            </a:pPr>
            <a:r>
              <a:rPr lang="uk-UA" altLang="en-US" sz="1400"/>
              <a:t>«Побудова команди» </a:t>
            </a:r>
          </a:p>
          <a:p>
            <a:pPr>
              <a:lnSpc>
                <a:spcPct val="80000"/>
              </a:lnSpc>
            </a:pPr>
            <a:r>
              <a:rPr lang="uk-UA" altLang="en-US" sz="1400"/>
              <a:t>Ознайомлення з роботою Державної агенції з вирішення алкогольних проблем *(PARPA)</a:t>
            </a:r>
          </a:p>
          <a:p>
            <a:pPr>
              <a:lnSpc>
                <a:spcPct val="80000"/>
              </a:lnSpc>
            </a:pPr>
            <a:r>
              <a:rPr lang="uk-UA" altLang="en-US" sz="1400"/>
              <a:t>Участь представників освіти Львівської області в заняттях з учнями в рамках профілактичної програми «Смак життя чи дискусія про спайси» (гімназія 14, м.Плоцьк)»</a:t>
            </a:r>
          </a:p>
        </p:txBody>
      </p:sp>
      <p:pic>
        <p:nvPicPr>
          <p:cNvPr id="35844" name="Picture 5">
            <a:extLst>
              <a:ext uri="{FF2B5EF4-FFF2-40B4-BE49-F238E27FC236}">
                <a16:creationId xmlns:a16="http://schemas.microsoft.com/office/drawing/2014/main" id="{224526A0-C910-4D07-9B14-D3325DC48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16113"/>
            <a:ext cx="23050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extLst>
              <a:ext uri="{FF2B5EF4-FFF2-40B4-BE49-F238E27FC236}">
                <a16:creationId xmlns:a16="http://schemas.microsoft.com/office/drawing/2014/main" id="{EFA12B3A-5335-46F3-A47E-F4F843F93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16113"/>
            <a:ext cx="23399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2">
            <a:extLst>
              <a:ext uri="{FF2B5EF4-FFF2-40B4-BE49-F238E27FC236}">
                <a16:creationId xmlns:a16="http://schemas.microsoft.com/office/drawing/2014/main" id="{B7AB34EE-8F25-41AB-BD6F-9CB054B8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933825"/>
            <a:ext cx="2303462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Объект 4">
            <a:extLst>
              <a:ext uri="{FF2B5EF4-FFF2-40B4-BE49-F238E27FC236}">
                <a16:creationId xmlns:a16="http://schemas.microsoft.com/office/drawing/2014/main" id="{92EBFD1E-409D-4E9E-AB07-6B73502E6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933825"/>
            <a:ext cx="2303462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Прямокутник 1">
            <a:extLst>
              <a:ext uri="{FF2B5EF4-FFF2-40B4-BE49-F238E27FC236}">
                <a16:creationId xmlns:a16="http://schemas.microsoft.com/office/drawing/2014/main" id="{FCAD8214-269E-4A01-8004-7310C64C4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325" y="5997575"/>
            <a:ext cx="1073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uk-UA" altLang="en-US" b="1"/>
              <a:t>25 осіб</a:t>
            </a:r>
            <a:r>
              <a:rPr lang="uk-UA" altLang="en-US" u="sng"/>
              <a:t> </a:t>
            </a:r>
            <a:endParaRPr lang="uk-UA" alt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29A9C3B-D7DD-491A-BE54-11133C501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675" y="214313"/>
            <a:ext cx="8001000" cy="13065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altLang="en-US" sz="2300" b="1" i="1" dirty="0">
                <a:solidFill>
                  <a:schemeClr val="accent2">
                    <a:lumMod val="75000"/>
                  </a:schemeClr>
                </a:solidFill>
              </a:rPr>
              <a:t>Проект “Співпраця з Україною у розв'язанні алкогольних проблем на локальному рівні”</a:t>
            </a:r>
            <a:br>
              <a:rPr lang="uk-UA" altLang="en-US" sz="23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altLang="en-US" sz="2300" b="1" i="1" dirty="0">
                <a:solidFill>
                  <a:schemeClr val="accent2">
                    <a:lumMod val="75000"/>
                  </a:schemeClr>
                </a:solidFill>
              </a:rPr>
              <a:t>Фонд «</a:t>
            </a:r>
            <a:r>
              <a:rPr lang="en-GB" altLang="en-US" sz="2300" b="1" i="1" dirty="0">
                <a:solidFill>
                  <a:schemeClr val="accent2">
                    <a:lumMod val="75000"/>
                  </a:schemeClr>
                </a:solidFill>
              </a:rPr>
              <a:t>PRAESTERNO</a:t>
            </a:r>
            <a:r>
              <a:rPr lang="uk-UA" altLang="en-US" sz="2300" b="1" i="1" dirty="0">
                <a:solidFill>
                  <a:schemeClr val="accent2">
                    <a:lumMod val="75000"/>
                  </a:schemeClr>
                </a:solidFill>
              </a:rPr>
              <a:t>» І семінар 15-17.01.19 р., м.</a:t>
            </a:r>
            <a:r>
              <a:rPr lang="en-GB" altLang="en-US" sz="23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altLang="en-US" sz="2300" b="1" i="1" dirty="0">
                <a:solidFill>
                  <a:schemeClr val="accent2">
                    <a:lumMod val="75000"/>
                  </a:schemeClr>
                </a:solidFill>
              </a:rPr>
              <a:t>Львів, </a:t>
            </a:r>
            <a:br>
              <a:rPr lang="uk-UA" altLang="en-US" sz="3200" b="1" i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altLang="en-US" sz="15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A8A542E-F6E9-43EF-816A-5E30B99588F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74675" y="1916113"/>
            <a:ext cx="3451225" cy="4941887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Опрацьовано теми:</a:t>
            </a:r>
            <a:endParaRPr lang="uk-UA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Правове регулювання алкогольних проблем в Україні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Організація лікування </a:t>
            </a:r>
            <a:r>
              <a:rPr lang="uk-UA" alt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узалежнених</a:t>
            </a:r>
            <a:r>
              <a:rPr lang="uk-UA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осіб в Україні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Завдання адміністрації на регіональному та місцевому рівнях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Джерела фінансування антиалкогольних заходів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Методологія епідеміологічних досліджень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Проблеми пов’язані з вживанням психоактивних речовин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Основні моделі протидії вживанню ПАР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Поняття профілактики – робота на випередження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Планування емпіричних досліджень в програмі</a:t>
            </a:r>
            <a:endParaRPr lang="ru-RU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5C00DB34-10A5-4A03-AC88-3C8190CDF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1628775"/>
            <a:ext cx="21034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>
            <a:extLst>
              <a:ext uri="{FF2B5EF4-FFF2-40B4-BE49-F238E27FC236}">
                <a16:creationId xmlns:a16="http://schemas.microsoft.com/office/drawing/2014/main" id="{73B7B72B-E526-4A64-AA36-BC079CE10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16113"/>
            <a:ext cx="248443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>
            <a:extLst>
              <a:ext uri="{FF2B5EF4-FFF2-40B4-BE49-F238E27FC236}">
                <a16:creationId xmlns:a16="http://schemas.microsoft.com/office/drawing/2014/main" id="{C34947C3-4F73-4FBE-BE98-B3F612F2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40188"/>
            <a:ext cx="26289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>
            <a:extLst>
              <a:ext uri="{FF2B5EF4-FFF2-40B4-BE49-F238E27FC236}">
                <a16:creationId xmlns:a16="http://schemas.microsoft.com/office/drawing/2014/main" id="{A4EBF967-3BC6-4195-A7FA-C0055A444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05263"/>
            <a:ext cx="19796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Прямокутник 1">
            <a:extLst>
              <a:ext uri="{FF2B5EF4-FFF2-40B4-BE49-F238E27FC236}">
                <a16:creationId xmlns:a16="http://schemas.microsoft.com/office/drawing/2014/main" id="{8662C54B-CB5A-4392-A8DA-55EA60300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8350" y="6426200"/>
            <a:ext cx="1009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uk-UA" altLang="en-US" b="1"/>
              <a:t>30 осіб</a:t>
            </a:r>
            <a:endParaRPr lang="uk-UA" alt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F2B17057-D602-4CA7-93C0-631AB7C8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198438"/>
            <a:ext cx="7921625" cy="127952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altLang="en-US" sz="3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en-US" sz="3300" b="1" dirty="0">
                <a:solidFill>
                  <a:schemeClr val="accent2">
                    <a:lumMod val="75000"/>
                  </a:schemeClr>
                </a:solidFill>
              </a:rPr>
              <a:t>"</a:t>
            </a:r>
            <a:r>
              <a:rPr lang="ru-RU" altLang="en-US" sz="3300" b="1" i="1" dirty="0" err="1">
                <a:solidFill>
                  <a:schemeClr val="accent2">
                    <a:lumMod val="75000"/>
                  </a:schemeClr>
                </a:solidFill>
              </a:rPr>
              <a:t>Навчання</a:t>
            </a:r>
            <a:r>
              <a:rPr lang="ru-RU" altLang="en-US" sz="3300" b="1" i="1" dirty="0">
                <a:solidFill>
                  <a:schemeClr val="accent2">
                    <a:lumMod val="75000"/>
                  </a:schemeClr>
                </a:solidFill>
              </a:rPr>
              <a:t> персоналу, </a:t>
            </a:r>
            <a:r>
              <a:rPr lang="ru-RU" altLang="en-US" sz="3300" b="1" i="1" dirty="0" err="1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altLang="en-US" sz="33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en-US" sz="3300" b="1" i="1" dirty="0" err="1">
                <a:solidFill>
                  <a:schemeClr val="accent2">
                    <a:lumMod val="75000"/>
                  </a:schemeClr>
                </a:solidFill>
              </a:rPr>
              <a:t>створюватиме</a:t>
            </a:r>
            <a:r>
              <a:rPr lang="ru-RU" altLang="en-US" sz="3300" b="1" i="1" dirty="0">
                <a:solidFill>
                  <a:schemeClr val="accent2">
                    <a:lumMod val="75000"/>
                  </a:schemeClr>
                </a:solidFill>
              </a:rPr>
              <a:t>   систему </a:t>
            </a:r>
            <a:r>
              <a:rPr lang="ru-RU" altLang="en-US" sz="3300" b="1" i="1" dirty="0" err="1">
                <a:solidFill>
                  <a:schemeClr val="accent2">
                    <a:lumMod val="75000"/>
                  </a:schemeClr>
                </a:solidFill>
              </a:rPr>
              <a:t>освіти</a:t>
            </a:r>
            <a:r>
              <a:rPr lang="ru-RU" altLang="en-US" sz="33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en-US" sz="3300" b="1" i="1" dirty="0" err="1">
                <a:solidFill>
                  <a:schemeClr val="accent2">
                    <a:lumMod val="75000"/>
                  </a:schemeClr>
                </a:solidFill>
              </a:rPr>
              <a:t>фахівців</a:t>
            </a:r>
            <a:r>
              <a:rPr lang="ru-RU" altLang="en-US" sz="3300" b="1" i="1" dirty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altLang="en-US" sz="3300" b="1" i="1" dirty="0" err="1">
                <a:solidFill>
                  <a:schemeClr val="accent2">
                    <a:lumMod val="75000"/>
                  </a:schemeClr>
                </a:solidFill>
              </a:rPr>
              <a:t>Україні</a:t>
            </a:r>
            <a:r>
              <a:rPr lang="ru-RU" altLang="en-US" sz="3300" b="1" i="1" dirty="0">
                <a:solidFill>
                  <a:schemeClr val="accent2">
                    <a:lumMod val="75000"/>
                  </a:schemeClr>
                </a:solidFill>
              </a:rPr>
              <a:t>  за </a:t>
            </a:r>
            <a:r>
              <a:rPr lang="ru-RU" altLang="en-US" sz="3300" b="1" i="1" dirty="0" err="1">
                <a:solidFill>
                  <a:schemeClr val="accent2">
                    <a:lumMod val="75000"/>
                  </a:schemeClr>
                </a:solidFill>
              </a:rPr>
              <a:t>напрямком</a:t>
            </a:r>
            <a:r>
              <a:rPr lang="ru-RU" altLang="en-US" sz="3300" b="1" i="1" dirty="0">
                <a:solidFill>
                  <a:schemeClr val="accent2">
                    <a:lumMod val="75000"/>
                  </a:schemeClr>
                </a:solidFill>
              </a:rPr>
              <a:t> : </a:t>
            </a:r>
            <a:r>
              <a:rPr lang="ru-RU" altLang="en-US" sz="3300" b="1" i="1" dirty="0" err="1">
                <a:solidFill>
                  <a:schemeClr val="accent2">
                    <a:lumMod val="75000"/>
                  </a:schemeClr>
                </a:solidFill>
              </a:rPr>
              <a:t>Терапія</a:t>
            </a:r>
            <a:r>
              <a:rPr lang="ru-RU" altLang="en-US" sz="33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en-US" sz="3300" b="1" i="1" dirty="0" err="1">
                <a:solidFill>
                  <a:schemeClr val="accent2">
                    <a:lumMod val="75000"/>
                  </a:schemeClr>
                </a:solidFill>
              </a:rPr>
              <a:t>узалежнень</a:t>
            </a:r>
            <a:r>
              <a:rPr lang="ru-RU" altLang="en-US" sz="3300" b="1" i="1" dirty="0">
                <a:solidFill>
                  <a:schemeClr val="accent2">
                    <a:lumMod val="75000"/>
                  </a:schemeClr>
                </a:solidFill>
              </a:rPr>
              <a:t> ". </a:t>
            </a:r>
            <a:endParaRPr lang="uk-UA" altLang="en-US" sz="33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CCA3548B-8C02-4199-A7E9-7E9304B9BA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389438"/>
            <a:ext cx="3286125" cy="2289175"/>
          </a:xfrm>
        </p:spPr>
      </p:pic>
      <p:sp>
        <p:nvSpPr>
          <p:cNvPr id="37892" name="Объект 3">
            <a:extLst>
              <a:ext uri="{FF2B5EF4-FFF2-40B4-BE49-F238E27FC236}">
                <a16:creationId xmlns:a16="http://schemas.microsoft.com/office/drawing/2014/main" id="{D2BCC7B2-E874-47C6-9EB3-C915F9975BE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284663" y="2205038"/>
            <a:ext cx="4283075" cy="3814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uk-UA" altLang="pl-PL" sz="2400"/>
              <a:t>  В січні 2019 року стартував 2 річний навчальний проект для 23 фахівців – представників університетів м.  Львова та реабілітаційних центрів  в Академії спеціальної педагогіки ім . М. Гжегожевської  Варшава  </a:t>
            </a:r>
          </a:p>
        </p:txBody>
      </p:sp>
      <p:pic>
        <p:nvPicPr>
          <p:cNvPr id="37893" name="Picture 2">
            <a:extLst>
              <a:ext uri="{FF2B5EF4-FFF2-40B4-BE49-F238E27FC236}">
                <a16:creationId xmlns:a16="http://schemas.microsoft.com/office/drawing/2014/main" id="{2AAC2404-F2AA-4A2E-8FC3-86AF08E20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133600"/>
            <a:ext cx="323532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E2B3240-8111-4ED6-82E3-0A9871BB8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33813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en-US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38915" name="Объект 5">
            <a:extLst>
              <a:ext uri="{FF2B5EF4-FFF2-40B4-BE49-F238E27FC236}">
                <a16:creationId xmlns:a16="http://schemas.microsoft.com/office/drawing/2014/main" id="{2ED100DD-4067-4FD8-8CB8-6FCDB6F765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642938"/>
            <a:ext cx="7643812" cy="5500687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9395BFC-07F0-48E8-A084-209B2603AC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60338"/>
            <a:ext cx="8785225" cy="1358900"/>
          </a:xfrm>
        </p:spPr>
        <p:txBody>
          <a:bodyPr rtlCol="0">
            <a:normAutofit fontScale="90000"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br>
              <a:rPr lang="uk-UA" altLang="en-US" sz="25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altLang="en-US" sz="2700" b="1" i="1" dirty="0">
                <a:solidFill>
                  <a:schemeClr val="accent2">
                    <a:lumMod val="75000"/>
                  </a:schemeClr>
                </a:solidFill>
              </a:rPr>
              <a:t>Проект “Співпраця з Україною у розв'язанні алкогольних проблем на локальному рівні”</a:t>
            </a:r>
            <a:br>
              <a:rPr lang="uk-UA" altLang="en-US" sz="27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altLang="en-US" sz="2700" b="1" i="1" dirty="0">
                <a:solidFill>
                  <a:schemeClr val="accent2">
                    <a:lumMod val="75000"/>
                  </a:schemeClr>
                </a:solidFill>
              </a:rPr>
              <a:t>Фонд «</a:t>
            </a:r>
            <a:r>
              <a:rPr lang="en-GB" altLang="en-US" sz="2700" b="1" i="1" dirty="0">
                <a:solidFill>
                  <a:schemeClr val="accent2">
                    <a:lumMod val="75000"/>
                  </a:schemeClr>
                </a:solidFill>
              </a:rPr>
              <a:t>PRAESTERNO</a:t>
            </a:r>
            <a:r>
              <a:rPr lang="uk-UA" altLang="en-US" sz="2700" b="1" i="1" dirty="0">
                <a:solidFill>
                  <a:schemeClr val="accent2">
                    <a:lumMod val="75000"/>
                  </a:schemeClr>
                </a:solidFill>
              </a:rPr>
              <a:t>» ІІ семінар 4-6.06.19 р., </a:t>
            </a:r>
            <a:r>
              <a:rPr lang="uk-UA" altLang="en-US" sz="2700" b="1" i="1" dirty="0" err="1">
                <a:solidFill>
                  <a:schemeClr val="accent2">
                    <a:lumMod val="75000"/>
                  </a:schemeClr>
                </a:solidFill>
              </a:rPr>
              <a:t>м.Львів</a:t>
            </a:r>
            <a:r>
              <a:rPr lang="uk-UA" altLang="en-US" sz="2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uk-UA" altLang="en-US" sz="2500" b="1" i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uk-UA" altLang="en-US" sz="25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uk-UA" altLang="en-US" sz="25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altLang="en-US" sz="17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6B7956F-F380-4422-B082-7CD057A6D2F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-34925" y="1581150"/>
            <a:ext cx="4122738" cy="5276850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uk-UA" alt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Опрацьовано теми:</a:t>
            </a:r>
            <a:endParaRPr lang="uk-UA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Вступ до профілактики в родині, школі, на робочому місці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Підхід, що базується на наукових доказах: міжнародні та європейські стандарти у сфері профілактики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Система рекомендованих програм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Соціальна реінтеграція людей, залежних від алкоголю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Представлення висновків звіту соціологічного дослідження у Львівській області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Практикум з розроблення місцевої стратегії з вирішення алкогольних проблем на місцевому рівні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uk-UA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940" name="AutoShape 2">
            <a:extLst>
              <a:ext uri="{FF2B5EF4-FFF2-40B4-BE49-F238E27FC236}">
                <a16:creationId xmlns:a16="http://schemas.microsoft.com/office/drawing/2014/main" id="{6A43129E-AA9C-4E55-A222-F895BA1644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39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9941" name="AutoShape 4">
            <a:extLst>
              <a:ext uri="{FF2B5EF4-FFF2-40B4-BE49-F238E27FC236}">
                <a16:creationId xmlns:a16="http://schemas.microsoft.com/office/drawing/2014/main" id="{A8AD4F8C-F96C-44A2-834C-B2C4BE50DA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39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9942" name="AutoShape 6">
            <a:extLst>
              <a:ext uri="{FF2B5EF4-FFF2-40B4-BE49-F238E27FC236}">
                <a16:creationId xmlns:a16="http://schemas.microsoft.com/office/drawing/2014/main" id="{E3CF6CE5-3050-41CA-A66A-AB7A99AE98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39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39943" name="Picture 7">
            <a:extLst>
              <a:ext uri="{FF2B5EF4-FFF2-40B4-BE49-F238E27FC236}">
                <a16:creationId xmlns:a16="http://schemas.microsoft.com/office/drawing/2014/main" id="{F876129F-90FB-4BE0-B253-54CB40D50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3714750"/>
            <a:ext cx="23876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>
            <a:extLst>
              <a:ext uri="{FF2B5EF4-FFF2-40B4-BE49-F238E27FC236}">
                <a16:creationId xmlns:a16="http://schemas.microsoft.com/office/drawing/2014/main" id="{C0BE2A95-0EF4-4CFF-B0F1-2CDCE675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1581150"/>
            <a:ext cx="24717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>
            <a:extLst>
              <a:ext uri="{FF2B5EF4-FFF2-40B4-BE49-F238E27FC236}">
                <a16:creationId xmlns:a16="http://schemas.microsoft.com/office/drawing/2014/main" id="{8E56612B-AFA9-4D66-8551-3AF4F671A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1581150"/>
            <a:ext cx="20716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>
            <a:extLst>
              <a:ext uri="{FF2B5EF4-FFF2-40B4-BE49-F238E27FC236}">
                <a16:creationId xmlns:a16="http://schemas.microsoft.com/office/drawing/2014/main" id="{0ED6EDAA-34E1-4AAF-9A10-6114A893E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568700"/>
            <a:ext cx="2347913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Прямокутник 2">
            <a:extLst>
              <a:ext uri="{FF2B5EF4-FFF2-40B4-BE49-F238E27FC236}">
                <a16:creationId xmlns:a16="http://schemas.microsoft.com/office/drawing/2014/main" id="{9450CB4F-3675-4F20-931A-1B4F03218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5845175"/>
            <a:ext cx="1012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uk-UA" altLang="en-US" b="1" i="1"/>
              <a:t>30 осіб</a:t>
            </a:r>
            <a:endParaRPr lang="uk-UA" alt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1931B086-0AFE-4E34-B5D1-36EFDD37D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001000" cy="115093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no Pro Smbd" pitchFamily="18" charset="0"/>
              </a:rPr>
              <a:t>Результати проведення спільних заходів з іноземними партнерами</a:t>
            </a:r>
            <a:endParaRPr lang="ru-RU" i="1" dirty="0">
              <a:solidFill>
                <a:schemeClr val="accent2"/>
              </a:solidFill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5E467F1F-3D92-4A9D-80C3-3FDF5964CE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8001000" cy="4268788"/>
          </a:xfrm>
        </p:spPr>
        <p:txBody>
          <a:bodyPr/>
          <a:lstStyle/>
          <a:p>
            <a:pPr marL="355600" indent="-355600">
              <a:lnSpc>
                <a:spcPct val="80000"/>
              </a:lnSpc>
            </a:pPr>
            <a:r>
              <a:rPr lang="uk-UA" altLang="en-US" sz="1500" b="1"/>
              <a:t>Старалися до заходів залучати одних і тих же осіб з районів та міст   області та структурних підрозділів ОДА та обласних структур, щоб отриманий досвід не розпорошувався  і не втратився.</a:t>
            </a:r>
          </a:p>
          <a:p>
            <a:pPr marL="355600" indent="-355600">
              <a:lnSpc>
                <a:spcPct val="80000"/>
              </a:lnSpc>
            </a:pPr>
            <a:r>
              <a:rPr lang="uk-UA" altLang="en-US" sz="1500" b="1"/>
              <a:t>Залучення до заходів за міжнародною підтримкою дало можливість незмінним учасникам заходів, працівникам різних галузей краще розуміти дану проблему і обмінюватися інформацією.</a:t>
            </a:r>
          </a:p>
          <a:p>
            <a:pPr marL="355600" indent="-355600">
              <a:lnSpc>
                <a:spcPct val="80000"/>
              </a:lnSpc>
            </a:pPr>
            <a:r>
              <a:rPr lang="uk-UA" altLang="en-US" sz="1500" b="1"/>
              <a:t>Вивчення досвіду в РП дало можливість побачити не властиві для України форми роботи з узалежненими ( в.ч. місця для роботи з узалежненими).</a:t>
            </a:r>
          </a:p>
          <a:p>
            <a:pPr marL="355600" indent="-355600">
              <a:lnSpc>
                <a:spcPct val="80000"/>
              </a:lnSpc>
            </a:pPr>
            <a:r>
              <a:rPr lang="uk-UA" altLang="en-US" sz="1500" b="1"/>
              <a:t>З метою кращого усвідомлення  проблематики алкоголізму заходи, в тому числі і міжнародні, проводили на базі реабілітаційних центрів, для прикладу ЗРУ «Назарет», де реабілітацію проходять реальні узалежнені особи.</a:t>
            </a:r>
          </a:p>
          <a:p>
            <a:pPr marL="355600" indent="-355600">
              <a:lnSpc>
                <a:spcPct val="80000"/>
              </a:lnSpc>
            </a:pPr>
            <a:r>
              <a:rPr lang="uk-UA" altLang="en-US" sz="1500" b="1"/>
              <a:t>Польські фахівці допомогли опрацювати дані соціологічного дослідження та зібрані нами анкети узалежнених осіб польового дослідження і на їх основі провести аналіз стану вживання алкогольних напоїв та наркотичних речовин у Львівській області.</a:t>
            </a:r>
          </a:p>
          <a:p>
            <a:pPr marL="355600" indent="-355600">
              <a:lnSpc>
                <a:spcPct val="80000"/>
              </a:lnSpc>
            </a:pPr>
            <a:r>
              <a:rPr lang="uk-UA" altLang="en-US" sz="1500" b="1"/>
              <a:t>Отримані знання допомогли в підготовці проекту Стратегії з протидії алкоголізму та наркоманії у Львівській області та заходів, які необхідно зреалізувати. </a:t>
            </a:r>
            <a:endParaRPr lang="ru-RU" altLang="en-US" sz="15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01D6092-8FA5-4FD8-B915-1456C7047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8316912" cy="1306513"/>
          </a:xfrm>
        </p:spPr>
        <p:txBody>
          <a:bodyPr/>
          <a:lstStyle/>
          <a:p>
            <a:pPr algn="ctr"/>
            <a:r>
              <a:rPr lang="uk-UA" altLang="en-US" sz="2400" b="1"/>
              <a:t>Співпраця Львівської облдержадміністрації  і Державної агенції з вирішення проблем, пов</a:t>
            </a:r>
            <a:r>
              <a:rPr lang="en-GB" altLang="en-US" sz="2400" b="1"/>
              <a:t>’</a:t>
            </a:r>
            <a:r>
              <a:rPr lang="uk-UA" altLang="en-US" sz="2400" b="1"/>
              <a:t>язаних з алкоголем Республіки Польща </a:t>
            </a:r>
            <a:r>
              <a:rPr lang="en-US" altLang="en-US" sz="2400" b="1"/>
              <a:t>(PARPA)</a:t>
            </a:r>
            <a:endParaRPr lang="ru-RU" altLang="en-US" sz="2400" b="1"/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4EF0E34E-0139-4844-B60D-834069950F1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003800" y="1989138"/>
            <a:ext cx="3889375" cy="4103687"/>
          </a:xfrm>
        </p:spPr>
        <p:txBody>
          <a:bodyPr/>
          <a:lstStyle/>
          <a:p>
            <a:r>
              <a:rPr lang="uk-UA" altLang="en-US" sz="2400"/>
              <a:t>Співпраця розпочалась в 2016 році. </a:t>
            </a:r>
          </a:p>
          <a:p>
            <a:r>
              <a:rPr lang="uk-UA" altLang="en-US" sz="2400"/>
              <a:t>Підписано угоду про співпрацю</a:t>
            </a:r>
          </a:p>
          <a:p>
            <a:r>
              <a:rPr lang="uk-UA" altLang="en-US" sz="2400"/>
              <a:t>Домовлено про організацію спільних заходів, в т.ч. щодо профілактики алкоголізму та наркоманії серед дітей та молоді</a:t>
            </a:r>
            <a:endParaRPr lang="ru-RU" altLang="en-US" sz="2400"/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2A44480D-96F0-4D2A-ADF6-8BCFFE90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360045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F601F389-10D4-4DBF-993D-626E90E84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001000" cy="6477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no Pro Smbd" pitchFamily="18" charset="0"/>
              </a:rPr>
              <a:t>Напрацювання</a:t>
            </a:r>
            <a:endParaRPr lang="ru-RU" b="1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no Pro Smbd" pitchFamily="18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2B15400-7B9B-40AF-AC0A-4CE9FCA081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981075"/>
            <a:ext cx="8675687" cy="5976938"/>
          </a:xfrm>
        </p:spPr>
        <p:txBody>
          <a:bodyPr rtlCol="0">
            <a:normAutofit fontScale="47500" lnSpcReduction="20000"/>
          </a:bodyPr>
          <a:lstStyle/>
          <a:p>
            <a:pPr marL="355600" indent="-355600"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розпорядженням голови ОДА про створення міжвідомчої робочої групи з підготовки заходів щодо профілактики і запобігання алкоголізму та наркоманії серед дітей та молоді затверджено склад робочої групи з підготовки Комплексного документу з числа керівників структурних підрозділів ОДА та обласних закладів, представників громадських організацій та науковців (заступниками голови робочої групи є о. Ігор </a:t>
            </a:r>
            <a:r>
              <a:rPr lang="uk-UA" altLang="en-US" sz="3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Козанкевич</a:t>
            </a: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директор департаменту соціального захисту населення ОДА </a:t>
            </a:r>
            <a:r>
              <a:rPr lang="uk-UA" altLang="en-US" sz="3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Н.Кузяк</a:t>
            </a: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55600" indent="-355600"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 проект </a:t>
            </a:r>
            <a:r>
              <a:rPr lang="uk-UA" altLang="en-US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 з протидії алкоголізму та наркоманії у Львівській області</a:t>
            </a:r>
          </a:p>
          <a:p>
            <a:pPr marL="355600" indent="-355600"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призначено у всіх районах та містах області осіб, відповідальних за профілактику алкоголізму та наркоманії серед дітей та молоді</a:t>
            </a:r>
          </a:p>
          <a:p>
            <a:pPr marL="355600" indent="-355600"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визначено у всіх структурних підрозділах ОДА соціально-гуманітарного спектру та  обласних закладів осіб відповідальних за організацію профілактики алкоголізму та наркоманії серед дітей та молоді</a:t>
            </a:r>
          </a:p>
          <a:p>
            <a:pPr marL="355600" indent="-355600"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нашим позитивом і креативом вважаєм  долучення до профілактики/протидії  алкоголізму та наркоманії не лише базові галузі як охорона здоров’я, освіта, соціальні служби, поліція, а всі галузі соціально - гуманітарного спектру ( культура, молодь, </a:t>
            </a:r>
            <a:r>
              <a:rPr lang="uk-UA" altLang="en-US" sz="3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СуСД</a:t>
            </a: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altLang="en-US" sz="3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</a:t>
            </a: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захист), що на нашу думку </a:t>
            </a:r>
            <a:r>
              <a:rPr lang="uk-UA" altLang="en-US" sz="3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надасть</a:t>
            </a: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комплексність вирішення проблеми</a:t>
            </a:r>
          </a:p>
          <a:p>
            <a:pPr marL="355600" indent="-355600"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році окремою стрічкою в бюджеті області виділено 190 тис грн.,  а в 2020 році 700 тис. грн. для реабілітації учасників АТО, які мають проблему з алкоголем</a:t>
            </a:r>
          </a:p>
          <a:p>
            <a:pPr marL="355600" indent="-355600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uk-UA" altLang="en-US" sz="33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ru-RU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uk-UA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CD174C8D-B868-4641-8F06-1E51B5687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algn="ctr"/>
            <a:r>
              <a:rPr lang="uk-UA" altLang="en-US" sz="2500" b="1"/>
              <a:t>Доопрацювання проекту Стратегії з протидії алкоголізму та наркоманії у Львівській області</a:t>
            </a:r>
            <a:endParaRPr lang="ru-RU" altLang="en-U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F0E0D57F-5EDB-49F4-B2DE-6DC957E8E9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088" y="2133600"/>
            <a:ext cx="7707312" cy="43910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altLang="en-US"/>
              <a:t>здійснюється переклад матеріалів польового дослідження узалежнених осіб, здійсненого польськими партнерами (аналіз буде додано до проекту Стратегії)</a:t>
            </a:r>
          </a:p>
          <a:p>
            <a:pPr>
              <a:lnSpc>
                <a:spcPct val="90000"/>
              </a:lnSpc>
            </a:pPr>
            <a:r>
              <a:rPr lang="uk-UA" altLang="en-US"/>
              <a:t>здійснюється  збір міжгалузевої статистичної інформації щодо протидії алкоголізму та наркоманії (в Стратегії буде додана динаміка росту чи зменшення в порівнянні з 2018 роком (3 роки))</a:t>
            </a:r>
          </a:p>
          <a:p>
            <a:pPr>
              <a:lnSpc>
                <a:spcPct val="90000"/>
              </a:lnSpc>
            </a:pPr>
            <a:r>
              <a:rPr lang="uk-UA" altLang="en-US"/>
              <a:t>розглядається можливість окремим розділом включення польського досвіду в Стратегії (матеріали наявні)</a:t>
            </a:r>
          </a:p>
          <a:p>
            <a:pPr>
              <a:lnSpc>
                <a:spcPct val="90000"/>
              </a:lnSpc>
            </a:pPr>
            <a:r>
              <a:rPr lang="uk-UA" altLang="en-US"/>
              <a:t>проект Стратегії після внесення цих доповнень буде розіслано на розгляд усім субєктам реалізації Стратегії для для внесення поправок та надання додаткових пропозицій</a:t>
            </a:r>
          </a:p>
          <a:p>
            <a:pPr>
              <a:lnSpc>
                <a:spcPct val="90000"/>
              </a:lnSpc>
            </a:pPr>
            <a:r>
              <a:rPr lang="uk-UA" altLang="en-US"/>
              <a:t>після внесення вище зазначених правок проект Стратегії буде поданий на розгляд депутатським комісіям Львівської обласної ради</a:t>
            </a:r>
          </a:p>
          <a:p>
            <a:pPr>
              <a:lnSpc>
                <a:spcPct val="90000"/>
              </a:lnSpc>
            </a:pPr>
            <a:endParaRPr lang="uk-UA" altLang="en-US"/>
          </a:p>
          <a:p>
            <a:pPr>
              <a:lnSpc>
                <a:spcPct val="90000"/>
              </a:lnSpc>
            </a:pPr>
            <a:endParaRPr lang="uk-UA" altLang="en-US"/>
          </a:p>
          <a:p>
            <a:pPr>
              <a:lnSpc>
                <a:spcPct val="90000"/>
              </a:lnSpc>
            </a:pPr>
            <a:endParaRPr lang="uk-UA" altLang="en-US"/>
          </a:p>
          <a:p>
            <a:pPr>
              <a:lnSpc>
                <a:spcPct val="90000"/>
              </a:lnSpc>
            </a:pPr>
            <a:endParaRPr lang="uk-UA" altLang="en-US"/>
          </a:p>
          <a:p>
            <a:pPr>
              <a:lnSpc>
                <a:spcPct val="90000"/>
              </a:lnSpc>
            </a:pPr>
            <a:endParaRPr lang="uk-UA" altLang="en-US" sz="2100"/>
          </a:p>
          <a:p>
            <a:pPr>
              <a:lnSpc>
                <a:spcPct val="90000"/>
              </a:lnSpc>
            </a:pPr>
            <a:endParaRPr lang="uk-UA" altLang="en-US" sz="2100"/>
          </a:p>
          <a:p>
            <a:pPr>
              <a:lnSpc>
                <a:spcPct val="90000"/>
              </a:lnSpc>
            </a:pPr>
            <a:endParaRPr lang="uk-UA" altLang="en-US" sz="2100"/>
          </a:p>
          <a:p>
            <a:pPr>
              <a:lnSpc>
                <a:spcPct val="90000"/>
              </a:lnSpc>
            </a:pPr>
            <a:endParaRPr lang="uk-UA" altLang="en-US" sz="2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E7C4C56-EC74-4EBD-A7BE-46E15A73AA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001000" cy="1008062"/>
          </a:xfrm>
        </p:spPr>
        <p:txBody>
          <a:bodyPr/>
          <a:lstStyle/>
          <a:p>
            <a:pPr algn="ctr"/>
            <a:r>
              <a:rPr lang="uk-UA" altLang="en-US" b="1">
                <a:solidFill>
                  <a:srgbClr val="990000"/>
                </a:solidFill>
              </a:rPr>
              <a:t>Дякую</a:t>
            </a:r>
            <a:r>
              <a:rPr lang="ru-RU" altLang="en-US" b="1">
                <a:solidFill>
                  <a:srgbClr val="990000"/>
                </a:solidFill>
              </a:rPr>
              <a:t> за </a:t>
            </a:r>
            <a:r>
              <a:rPr lang="uk-UA" altLang="en-US" b="1">
                <a:solidFill>
                  <a:srgbClr val="990000"/>
                </a:solidFill>
              </a:rPr>
              <a:t>увагу!</a:t>
            </a:r>
            <a:r>
              <a:rPr lang="ru-RU" altLang="en-US">
                <a:solidFill>
                  <a:srgbClr val="990000"/>
                </a:solidFill>
              </a:rPr>
              <a:t> 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AA5D7F9D-D21C-4757-BD08-89F80A8A5E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905000"/>
            <a:ext cx="2736850" cy="1933575"/>
          </a:xfrm>
          <a:noFill/>
        </p:spPr>
      </p:pic>
      <p:pic>
        <p:nvPicPr>
          <p:cNvPr id="44036" name="Picture 6">
            <a:extLst>
              <a:ext uri="{FF2B5EF4-FFF2-40B4-BE49-F238E27FC236}">
                <a16:creationId xmlns:a16="http://schemas.microsoft.com/office/drawing/2014/main" id="{E2A4F4CB-DB02-4B07-A161-9ECF2B258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975100"/>
            <a:ext cx="280828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1" descr="DSC01618">
            <a:extLst>
              <a:ext uri="{FF2B5EF4-FFF2-40B4-BE49-F238E27FC236}">
                <a16:creationId xmlns:a16="http://schemas.microsoft.com/office/drawing/2014/main" id="{89E421B0-ECD6-4CC8-A82D-8CB7D73E9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4681537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5">
            <a:extLst>
              <a:ext uri="{FF2B5EF4-FFF2-40B4-BE49-F238E27FC236}">
                <a16:creationId xmlns:a16="http://schemas.microsoft.com/office/drawing/2014/main" id="{BD326732-13E8-4DE4-9292-3C110E10A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81300"/>
            <a:ext cx="32400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3FEE8-50D8-49AD-9978-747BEC6B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15888"/>
            <a:ext cx="8964612" cy="17891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uk-UA" sz="3100" dirty="0" err="1">
                <a:solidFill>
                  <a:schemeClr val="accent2">
                    <a:lumMod val="75000"/>
                  </a:schemeClr>
                </a:solidFill>
              </a:rPr>
              <a:t>Мокотовські</a:t>
            </a:r>
            <a:r>
              <a:rPr lang="uk-UA" sz="3100" dirty="0">
                <a:solidFill>
                  <a:schemeClr val="accent2">
                    <a:lumMod val="75000"/>
                  </a:schemeClr>
                </a:solidFill>
              </a:rPr>
              <a:t> дослідження в Україні»</a:t>
            </a:r>
            <a:br>
              <a:rPr lang="uk-UA" sz="31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100" dirty="0" err="1">
                <a:solidFill>
                  <a:schemeClr val="accent2">
                    <a:lumMod val="75000"/>
                  </a:schemeClr>
                </a:solidFill>
              </a:rPr>
              <a:t>Інститут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100" dirty="0" err="1">
                <a:solidFill>
                  <a:schemeClr val="accent2">
                    <a:lumMod val="75000"/>
                  </a:schemeClr>
                </a:solidFill>
              </a:rPr>
              <a:t>психіатрії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sz="3100" dirty="0" err="1">
                <a:solidFill>
                  <a:schemeClr val="accent2">
                    <a:lumMod val="75000"/>
                  </a:schemeClr>
                </a:solidFill>
              </a:rPr>
              <a:t>неврології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sz="3100" dirty="0" err="1">
                <a:solidFill>
                  <a:schemeClr val="accent2">
                    <a:lumMod val="75000"/>
                  </a:schemeClr>
                </a:solidFill>
              </a:rPr>
              <a:t>Варшаві</a:t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100" dirty="0">
                <a:solidFill>
                  <a:schemeClr val="accent2">
                    <a:lumMod val="75000"/>
                  </a:schemeClr>
                </a:solidFill>
              </a:rPr>
              <a:t>Кафедра </a:t>
            </a:r>
            <a:r>
              <a:rPr lang="ru-RU" sz="3100" dirty="0" err="1">
                <a:solidFill>
                  <a:schemeClr val="accent2">
                    <a:lumMod val="75000"/>
                  </a:schemeClr>
                </a:solidFill>
              </a:rPr>
              <a:t>громадського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100" dirty="0" err="1">
                <a:solidFill>
                  <a:schemeClr val="accent2">
                    <a:lumMod val="75000"/>
                  </a:schemeClr>
                </a:solidFill>
              </a:rPr>
              <a:t>здоров’я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sz="3100" dirty="0">
                <a:solidFill>
                  <a:schemeClr val="accent2">
                    <a:lumMod val="75000"/>
                  </a:schemeClr>
                </a:solidFill>
              </a:rPr>
            </a:br>
            <a:endParaRPr lang="uk-UA" sz="3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ECD5079-269B-4598-8B27-24ACA891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2136775"/>
            <a:ext cx="4816475" cy="19399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Польща </a:t>
            </a:r>
            <a:r>
              <a:rPr lang="uk-U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 Варшава)   дослідження  проводяться – від 1984 року повторюються кожні 4 роки серед  15-літньої молоді з Варшави, зберігаючи при цьому анонімність та конфіденційність анкетних даних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B096659-B830-40BA-AE3F-18BECFFDE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0325" y="2136775"/>
            <a:ext cx="4003675" cy="1939925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Україна </a:t>
            </a:r>
            <a: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 Львів, Дрогобич, Дрогобицький район ) :</a:t>
            </a:r>
          </a:p>
          <a:p>
            <a:pPr fontAlgn="auto">
              <a:spcAft>
                <a:spcPts val="0"/>
              </a:spcAft>
              <a:buFont typeface="Wingdings 3" charset="2"/>
              <a:buAutoNum type="arabicPlain" startAt="2016"/>
              <a:defRPr/>
            </a:pPr>
            <a: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рік -  І хвиля  опитування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 рік - ІІ  хвиля  опитування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4581" name="Прямокутник 6">
            <a:extLst>
              <a:ext uri="{FF2B5EF4-FFF2-40B4-BE49-F238E27FC236}">
                <a16:creationId xmlns:a16="http://schemas.microsoft.com/office/drawing/2014/main" id="{E2423EE0-FB0E-4DD5-95EA-7B7046844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4652963"/>
            <a:ext cx="77057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uk-UA" altLang="pl-PL"/>
              <a:t> </a:t>
            </a:r>
            <a:r>
              <a:rPr lang="uk-UA" altLang="pl-PL" sz="2400" b="1"/>
              <a:t>Мета дослідження </a:t>
            </a:r>
            <a:r>
              <a:rPr lang="uk-UA" altLang="pl-PL" sz="2400"/>
              <a:t>: Виявлення ризиків стилю життя сучасної молоді , а саме проявів та масштабів поведінкових  узалежнень учнівської молоді, для  визначення оптимальних шляхів їх профілактики.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8B7B928-5EB2-40DF-BA50-576AE46C4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42875"/>
            <a:ext cx="8713788" cy="1358900"/>
          </a:xfrm>
        </p:spPr>
        <p:txBody>
          <a:bodyPr/>
          <a:lstStyle/>
          <a:p>
            <a:pPr algn="ctr"/>
            <a:r>
              <a:rPr lang="uk-UA" altLang="en-US" sz="2400" b="1"/>
              <a:t>26 квітня 2017 року </a:t>
            </a:r>
            <a:r>
              <a:rPr lang="ru-RU" altLang="en-US" sz="2400" b="1"/>
              <a:t>Міжнародна науково-практична конференція «Україна – Польща: Ризики молодіжного стилю життя. Що маємо і чого прагнемо?»</a:t>
            </a:r>
            <a:br>
              <a:rPr lang="en-GB" altLang="en-US" sz="2400" b="1"/>
            </a:br>
            <a:endParaRPr lang="ru-RU" altLang="en-US" sz="2400" b="1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69B8DA1-59D6-42A0-8BE2-AC06B21E4D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196975"/>
            <a:ext cx="9001125" cy="5661025"/>
          </a:xfrm>
        </p:spPr>
        <p:txBody>
          <a:bodyPr rtlCol="0">
            <a:normAutofit fontScale="25000" lnSpcReduction="2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uk-UA" altLang="en-US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Мета </a:t>
            </a:r>
            <a:r>
              <a:rPr lang="uk-UA" alt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конференції:преставлення</a:t>
            </a:r>
            <a:r>
              <a:rPr lang="uk-UA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результатів українсько-польського дослідження ризиків стилю життя сучасної молоді та визначення шляхів їх профілактики.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Під час конференції учасникам представили польський досвід профілактики </a:t>
            </a:r>
            <a:r>
              <a:rPr lang="uk-UA" alt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узалежнень</a:t>
            </a:r>
            <a:r>
              <a:rPr lang="uk-UA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діяльність </a:t>
            </a:r>
            <a:r>
              <a:rPr lang="en-GB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PARPA, </a:t>
            </a:r>
            <a:r>
              <a:rPr lang="uk-UA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результати опитування учнів 9-х класів загальноосвітніх навчальних закладів </a:t>
            </a:r>
            <a:r>
              <a:rPr lang="uk-UA" alt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м.Львова</a:t>
            </a:r>
            <a:r>
              <a:rPr lang="uk-UA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uk-UA" alt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м.Дрогобича</a:t>
            </a:r>
            <a:r>
              <a:rPr lang="uk-UA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та Дрогобицького району та організація заходів з профілактики.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Фахівці  Державної агенції вирішення алкогольних проблем Республіки Польща  репрезентували польський досвід з профілактики </a:t>
            </a:r>
            <a:r>
              <a:rPr lang="uk-UA" alt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узалежнень</a:t>
            </a:r>
            <a:r>
              <a:rPr lang="uk-UA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надали допомогу у обробці та здійсненні аналізу опитуваної інформації.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 результатами конференції окреслили майбутні напрямки співпраці та методи з профілактики підліткової залежності, формування здорового і тверезого способу життя серед дітей та молоді, запровадження моди на здоровий спосіб життя.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ru-RU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604" name="Рисунок 1">
            <a:extLst>
              <a:ext uri="{FF2B5EF4-FFF2-40B4-BE49-F238E27FC236}">
                <a16:creationId xmlns:a16="http://schemas.microsoft.com/office/drawing/2014/main" id="{B7056B41-8163-4A6A-82AC-ACC6091C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65788"/>
            <a:ext cx="4170363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4F18FFEE-D0E8-4E8B-858D-CB1913A40C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8388350" cy="1716087"/>
          </a:xfrm>
        </p:spPr>
        <p:txBody>
          <a:bodyPr/>
          <a:lstStyle/>
          <a:p>
            <a:pPr algn="ctr"/>
            <a:r>
              <a:rPr lang="ru-RU" altLang="en-US" sz="2100" b="1" i="1"/>
              <a:t>Міжнародний симпозіум </a:t>
            </a:r>
            <a:br>
              <a:rPr lang="ru-RU" altLang="en-US" sz="2100" b="1" i="1"/>
            </a:br>
            <a:r>
              <a:rPr lang="ru-RU" altLang="en-US" sz="2100" b="1" i="1"/>
              <a:t>«На шляху до здорового суспільства: гуманістичний вимір» 11–13 жовтня 2017 року в Національному університеті «Львівська політехніка».</a:t>
            </a:r>
            <a:endParaRPr lang="uk-UA" altLang="en-US" sz="2100" b="1" i="1"/>
          </a:p>
        </p:txBody>
      </p:sp>
      <p:sp>
        <p:nvSpPr>
          <p:cNvPr id="26627" name="Объект 2">
            <a:extLst>
              <a:ext uri="{FF2B5EF4-FFF2-40B4-BE49-F238E27FC236}">
                <a16:creationId xmlns:a16="http://schemas.microsoft.com/office/drawing/2014/main" id="{35D38351-77D4-448E-A93D-E6C2EECFEF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600200"/>
            <a:ext cx="3600450" cy="53578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uk-UA" altLang="pl-PL" sz="2000"/>
              <a:t>Мета Симпозіуму – визначення шляхів побудови здорового суспільства на засадах інтеграції теорії і практики соціальної інклюзії та формування мережі партнерської взаємодії «Без обмежень» на місцевому, регіональному, національному та міжнародному рівнях</a:t>
            </a:r>
            <a:r>
              <a:rPr lang="uk-UA" altLang="pl-PL"/>
              <a:t>.</a:t>
            </a:r>
          </a:p>
        </p:txBody>
      </p:sp>
      <p:pic>
        <p:nvPicPr>
          <p:cNvPr id="26628" name="Рисунок 4">
            <a:extLst>
              <a:ext uri="{FF2B5EF4-FFF2-40B4-BE49-F238E27FC236}">
                <a16:creationId xmlns:a16="http://schemas.microsoft.com/office/drawing/2014/main" id="{CB79DEE1-DCAA-4376-8608-9392CB0D5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85963"/>
            <a:ext cx="50038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2">
            <a:extLst>
              <a:ext uri="{FF2B5EF4-FFF2-40B4-BE49-F238E27FC236}">
                <a16:creationId xmlns:a16="http://schemas.microsoft.com/office/drawing/2014/main" id="{78F6DBD1-E1C2-401D-A963-D25E043C1F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893175" cy="1257300"/>
          </a:xfrm>
        </p:spPr>
        <p:txBody>
          <a:bodyPr/>
          <a:lstStyle/>
          <a:p>
            <a:pPr algn="ctr"/>
            <a:r>
              <a:rPr lang="uk-UA" altLang="en-US" sz="2200" b="1" i="1"/>
              <a:t>Семінар</a:t>
            </a:r>
            <a:r>
              <a:rPr lang="uk-UA" altLang="en-US" sz="2200" i="1"/>
              <a:t> «</a:t>
            </a:r>
            <a:r>
              <a:rPr lang="uk-UA" altLang="en-US" sz="2200" b="1" i="1"/>
              <a:t>Аналіз стратегії вирішення  проблеми алкоголізму у Львівській області» </a:t>
            </a:r>
            <a:r>
              <a:rPr lang="uk-UA" altLang="en-US" sz="2000" b="1" i="1"/>
              <a:t>, 29-30 січня 2018 року</a:t>
            </a:r>
            <a:r>
              <a:rPr lang="uk-UA" altLang="en-US" sz="3400" i="1"/>
              <a:t> </a:t>
            </a:r>
            <a:endParaRPr lang="ru-RU" altLang="en-US" sz="3400" i="1"/>
          </a:p>
        </p:txBody>
      </p:sp>
      <p:pic>
        <p:nvPicPr>
          <p:cNvPr id="27651" name="Picture 16" descr="27066936_1585440231542472_4903320193170746536_n">
            <a:extLst>
              <a:ext uri="{FF2B5EF4-FFF2-40B4-BE49-F238E27FC236}">
                <a16:creationId xmlns:a16="http://schemas.microsoft.com/office/drawing/2014/main" id="{234F5D76-47E7-4732-9117-B2996B7D0F4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2592388" cy="1943100"/>
          </a:xfrm>
        </p:spPr>
      </p:pic>
      <p:pic>
        <p:nvPicPr>
          <p:cNvPr id="27652" name="Picture 14">
            <a:extLst>
              <a:ext uri="{FF2B5EF4-FFF2-40B4-BE49-F238E27FC236}">
                <a16:creationId xmlns:a16="http://schemas.microsoft.com/office/drawing/2014/main" id="{4F619261-68BC-41A1-8067-D16DBFED155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773238"/>
            <a:ext cx="2592388" cy="1949450"/>
          </a:xfrm>
        </p:spPr>
      </p:pic>
      <p:sp>
        <p:nvSpPr>
          <p:cNvPr id="27653" name="Rectangle 15">
            <a:extLst>
              <a:ext uri="{FF2B5EF4-FFF2-40B4-BE49-F238E27FC236}">
                <a16:creationId xmlns:a16="http://schemas.microsoft.com/office/drawing/2014/main" id="{D0F30CA9-C15F-45D5-A8BB-788C5F05A0E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5724525" y="1484313"/>
            <a:ext cx="3419475" cy="532923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1500" b="1"/>
              <a:t>       </a:t>
            </a:r>
            <a:endParaRPr lang="ru-RU" altLang="en-US" sz="16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1600"/>
              <a:t>Розглянуто питання:</a:t>
            </a:r>
          </a:p>
          <a:p>
            <a:pPr>
              <a:lnSpc>
                <a:spcPct val="80000"/>
              </a:lnSpc>
            </a:pPr>
            <a:r>
              <a:rPr lang="uk-UA" altLang="en-US" sz="1600"/>
              <a:t>Алкоголь і проблеми алкоголізму в Польщі – презентація</a:t>
            </a:r>
          </a:p>
          <a:p>
            <a:pPr>
              <a:lnSpc>
                <a:spcPct val="80000"/>
              </a:lnSpc>
            </a:pPr>
            <a:r>
              <a:rPr lang="uk-UA" altLang="en-US" sz="1600"/>
              <a:t>Заходи побудовані на наукових дослідженнях, логічні моделі програми заходів – презентація</a:t>
            </a:r>
          </a:p>
          <a:p>
            <a:pPr>
              <a:lnSpc>
                <a:spcPct val="80000"/>
              </a:lnSpc>
            </a:pPr>
            <a:r>
              <a:rPr lang="uk-UA" altLang="en-US" sz="1600"/>
              <a:t>Формування команди, аналіз потреб і можливостей</a:t>
            </a:r>
          </a:p>
          <a:p>
            <a:pPr>
              <a:lnSpc>
                <a:spcPct val="80000"/>
              </a:lnSpc>
            </a:pPr>
            <a:r>
              <a:rPr lang="uk-UA" altLang="en-US" sz="1600"/>
              <a:t>«Дерево проблем та цілей» </a:t>
            </a:r>
          </a:p>
          <a:p>
            <a:pPr>
              <a:lnSpc>
                <a:spcPct val="80000"/>
              </a:lnSpc>
            </a:pPr>
            <a:r>
              <a:rPr lang="uk-UA" altLang="en-US" sz="1600"/>
              <a:t>Показники досягнення цілей програми</a:t>
            </a:r>
          </a:p>
          <a:p>
            <a:pPr>
              <a:lnSpc>
                <a:spcPct val="80000"/>
              </a:lnSpc>
            </a:pPr>
            <a:r>
              <a:rPr lang="uk-UA" altLang="en-US" sz="1600"/>
              <a:t>Формування команди, аналіз потреб і можливостей</a:t>
            </a:r>
          </a:p>
          <a:p>
            <a:pPr>
              <a:lnSpc>
                <a:spcPct val="80000"/>
              </a:lnSpc>
            </a:pPr>
            <a:r>
              <a:rPr lang="uk-UA" altLang="en-US" sz="1600"/>
              <a:t>Моніторинг заходів, план оцінювання</a:t>
            </a:r>
            <a:endParaRPr lang="ru-RU" altLang="en-US" sz="1600"/>
          </a:p>
        </p:txBody>
      </p:sp>
      <p:pic>
        <p:nvPicPr>
          <p:cNvPr id="27654" name="Picture 21">
            <a:extLst>
              <a:ext uri="{FF2B5EF4-FFF2-40B4-BE49-F238E27FC236}">
                <a16:creationId xmlns:a16="http://schemas.microsoft.com/office/drawing/2014/main" id="{A20457E2-0683-451D-BE1D-5122BE53B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933825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2">
            <a:extLst>
              <a:ext uri="{FF2B5EF4-FFF2-40B4-BE49-F238E27FC236}">
                <a16:creationId xmlns:a16="http://schemas.microsoft.com/office/drawing/2014/main" id="{A7F100E0-E77F-4E67-9C7B-B718EA5E4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Прямокутник 1">
            <a:extLst>
              <a:ext uri="{FF2B5EF4-FFF2-40B4-BE49-F238E27FC236}">
                <a16:creationId xmlns:a16="http://schemas.microsoft.com/office/drawing/2014/main" id="{3B32E16C-9076-41F3-B541-054AC090E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3" y="6188075"/>
            <a:ext cx="1074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uk-UA" altLang="en-US" b="1"/>
              <a:t>25 осіб</a:t>
            </a:r>
            <a:r>
              <a:rPr lang="ru-RU" altLang="en-US"/>
              <a:t> </a:t>
            </a:r>
            <a:endParaRPr lang="uk-UA" alt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6AA7456-1988-491D-9B95-FAE22B30F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52413" y="304800"/>
            <a:ext cx="9396413" cy="1323975"/>
          </a:xfrm>
        </p:spPr>
        <p:txBody>
          <a:bodyPr/>
          <a:lstStyle/>
          <a:p>
            <a:pPr algn="ctr"/>
            <a:r>
              <a:rPr lang="uk-UA" altLang="pl-PL" sz="2400" b="1" i="1"/>
              <a:t>Проект “Створення локальної програми”,</a:t>
            </a:r>
            <a:br>
              <a:rPr lang="uk-UA" altLang="pl-PL" sz="2400" b="1" i="1"/>
            </a:br>
            <a:r>
              <a:rPr lang="uk-UA" altLang="pl-PL" sz="2400" b="1" i="1"/>
              <a:t> Лабораторії досліджень та соціальних ініціатив.</a:t>
            </a:r>
            <a:endParaRPr lang="ru-RU" altLang="pl-PL" sz="2400" b="1" i="1"/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0518C6D6-7D1A-4780-846F-8A03859463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43438" y="1628775"/>
            <a:ext cx="4249737" cy="4752975"/>
          </a:xfrm>
        </p:spPr>
        <p:txBody>
          <a:bodyPr/>
          <a:lstStyle/>
          <a:p>
            <a:r>
              <a:rPr lang="uk-UA" altLang="en-US" sz="1500" b="1"/>
              <a:t>І етап </a:t>
            </a:r>
            <a:r>
              <a:rPr lang="uk-UA" altLang="en-US" sz="1500"/>
              <a:t>Семінари: </a:t>
            </a:r>
            <a:endParaRPr lang="uk-UA" altLang="en-US" sz="1500" b="1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500"/>
              <a:t>6-8</a:t>
            </a:r>
            <a:r>
              <a:rPr lang="uk-UA" altLang="en-US" sz="1500"/>
              <a:t>.07.18, м.Львів – 20 ос</a:t>
            </a:r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/>
              <a:t>11-13.07.18, м.Дрогобич – 15 ос.</a:t>
            </a:r>
          </a:p>
          <a:p>
            <a:r>
              <a:rPr lang="uk-UA" altLang="en-US" sz="1500" b="1"/>
              <a:t>ІІ етап </a:t>
            </a:r>
            <a:r>
              <a:rPr lang="uk-UA" altLang="en-US" sz="1500"/>
              <a:t>Візити в Польщу: </a:t>
            </a:r>
            <a:endParaRPr lang="uk-UA" altLang="en-US" sz="1500" b="1"/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/>
              <a:t>12-17.08.18р. – 14 ос.</a:t>
            </a:r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/>
              <a:t> 9-15.09.18р. – 14 ос.</a:t>
            </a:r>
          </a:p>
          <a:p>
            <a:r>
              <a:rPr lang="uk-UA" altLang="en-US" sz="1500" b="1"/>
              <a:t>ІІІ етап </a:t>
            </a:r>
            <a:r>
              <a:rPr lang="uk-UA" altLang="en-US" sz="1500"/>
              <a:t>Семінари: </a:t>
            </a:r>
            <a:endParaRPr lang="uk-UA" altLang="en-US" sz="1500" b="1"/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/>
              <a:t> 17-19.10.18р., м.Львів -20 ос.</a:t>
            </a:r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/>
              <a:t> 22-24.10.18р., ЗРЦ “Назарет”– 37ос.</a:t>
            </a:r>
          </a:p>
          <a:p>
            <a:r>
              <a:rPr lang="uk-UA" altLang="en-US" sz="1500" b="1"/>
              <a:t>І</a:t>
            </a:r>
            <a:r>
              <a:rPr lang="en-US" altLang="en-US" sz="1500" b="1"/>
              <a:t>V</a:t>
            </a:r>
            <a:r>
              <a:rPr lang="uk-UA" altLang="en-US" sz="1500" b="1"/>
              <a:t> етап </a:t>
            </a:r>
            <a:r>
              <a:rPr lang="uk-UA" altLang="en-US" sz="1500"/>
              <a:t>Семінари: </a:t>
            </a:r>
            <a:endParaRPr lang="uk-UA" altLang="en-US" sz="1500" b="1"/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/>
              <a:t>10-11.12.18р., м.Львів - 25 ос.</a:t>
            </a:r>
          </a:p>
          <a:p>
            <a:pPr>
              <a:buFont typeface="Wingdings" panose="05000000000000000000" pitchFamily="2" charset="2"/>
              <a:buNone/>
            </a:pPr>
            <a:r>
              <a:rPr lang="uk-UA" altLang="en-US" sz="1500"/>
              <a:t>12-14.12.18р., ЗРЦ “Назарет” - 43ос.</a:t>
            </a:r>
            <a:endParaRPr lang="ru-RU" altLang="en-US" sz="1500"/>
          </a:p>
        </p:txBody>
      </p:sp>
      <p:sp>
        <p:nvSpPr>
          <p:cNvPr id="28676" name="Rectangle 7">
            <a:extLst>
              <a:ext uri="{FF2B5EF4-FFF2-40B4-BE49-F238E27FC236}">
                <a16:creationId xmlns:a16="http://schemas.microsoft.com/office/drawing/2014/main" id="{A38A83DE-E5E4-4D73-A602-42D483377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102100"/>
            <a:ext cx="38893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endParaRPr lang="ru-RU" altLang="en-US" sz="15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8677" name="Rectangle 9">
            <a:extLst>
              <a:ext uri="{FF2B5EF4-FFF2-40B4-BE49-F238E27FC236}">
                <a16:creationId xmlns:a16="http://schemas.microsoft.com/office/drawing/2014/main" id="{001C0FF3-5AC1-4754-83BB-D10FD1C32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1916113"/>
            <a:ext cx="39243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Реалізація Проекту – наступний 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крок співпраці з  Національним бюро протидії наркоманії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Республіки Польща  та з 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держаними та недержавними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організаціями Львівської області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endParaRPr lang="ru-RU" altLang="en-US" sz="15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8678" name="Rectangle 10">
            <a:extLst>
              <a:ext uri="{FF2B5EF4-FFF2-40B4-BE49-F238E27FC236}">
                <a16:creationId xmlns:a16="http://schemas.microsoft.com/office/drawing/2014/main" id="{EAB6092A-2F2B-40CA-9D6A-458EA5563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221163"/>
            <a:ext cx="37433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Мета Проекту – імплементація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досвіду Республіки Польща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щодо реалізації ефективних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заходів з протидії наркоманії у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uk-UA" altLang="en-US" sz="1500" b="1">
                <a:solidFill>
                  <a:schemeClr val="tx1"/>
                </a:solidFill>
                <a:latin typeface="Verdana" panose="020B0604030504040204" pitchFamily="34" charset="0"/>
              </a:rPr>
              <a:t>Львівській області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endParaRPr lang="ru-RU" altLang="en-US" sz="14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7A8BBE5-F6FE-4750-9272-78B027CF1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pl-PL" sz="2100" b="1" i="1"/>
              <a:t>Проект “Створення локальної програми”, </a:t>
            </a:r>
            <a:br>
              <a:rPr lang="uk-UA" altLang="pl-PL" sz="2100" b="1" i="1"/>
            </a:br>
            <a:r>
              <a:rPr lang="uk-UA" altLang="pl-PL" sz="2100" b="1" i="1"/>
              <a:t>Лабораторії досліджень та соціальних ініціатив, </a:t>
            </a:r>
            <a:br>
              <a:rPr lang="uk-UA" altLang="pl-PL" sz="2100" b="1" i="1"/>
            </a:br>
            <a:r>
              <a:rPr lang="uk-UA" altLang="pl-PL" sz="2100" b="1" i="1"/>
              <a:t>І ЕТАП</a:t>
            </a:r>
            <a:endParaRPr lang="ru-RU" altLang="pl-PL" sz="2100" b="1" i="1"/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23E2F638-BB22-420A-87DC-DB39A239F40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3600450" cy="2057400"/>
          </a:xfrm>
        </p:spPr>
      </p:pic>
      <p:pic>
        <p:nvPicPr>
          <p:cNvPr id="29700" name="Picture 8">
            <a:extLst>
              <a:ext uri="{FF2B5EF4-FFF2-40B4-BE49-F238E27FC236}">
                <a16:creationId xmlns:a16="http://schemas.microsoft.com/office/drawing/2014/main" id="{05D214DC-99BA-4E88-B035-FFC4B8937BD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738" y="3962400"/>
            <a:ext cx="3573462" cy="2057400"/>
          </a:xfrm>
        </p:spPr>
      </p:pic>
      <p:sp>
        <p:nvSpPr>
          <p:cNvPr id="29701" name="Rectangle 5">
            <a:extLst>
              <a:ext uri="{FF2B5EF4-FFF2-40B4-BE49-F238E27FC236}">
                <a16:creationId xmlns:a16="http://schemas.microsoft.com/office/drawing/2014/main" id="{D1A61EB0-D64E-4487-AFD2-734B8AB2480B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4643438" y="1752600"/>
            <a:ext cx="4105275" cy="4989513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1700" b="1"/>
              <a:t>2 Семінари: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en-US" sz="1700" b="1"/>
              <a:t>«Вступ до профілактики на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en-US" sz="1700" b="1"/>
              <a:t>місцевому рівні»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1700"/>
              <a:t>В семінарі взяли участь провідні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1700"/>
              <a:t>фахівці з питань узалежнень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1700"/>
              <a:t> Республіки Польща:</a:t>
            </a:r>
          </a:p>
          <a:p>
            <a:pPr>
              <a:lnSpc>
                <a:spcPct val="80000"/>
              </a:lnSpc>
            </a:pPr>
            <a:r>
              <a:rPr lang="uk-UA" altLang="en-US" sz="1700"/>
              <a:t>Януш С’єрославський (Лабораторія досліджень та соціальних ініціатив, Варшава)</a:t>
            </a:r>
          </a:p>
          <a:p>
            <a:pPr>
              <a:lnSpc>
                <a:spcPct val="80000"/>
              </a:lnSpc>
            </a:pPr>
            <a:r>
              <a:rPr lang="uk-UA" altLang="en-US" sz="1700"/>
              <a:t>Кшиштоф Осташевський (Інститут психіатрії та неврології, Варшава)</a:t>
            </a:r>
          </a:p>
          <a:p>
            <a:pPr>
              <a:lnSpc>
                <a:spcPct val="80000"/>
              </a:lnSpc>
            </a:pPr>
            <a:r>
              <a:rPr lang="uk-UA" altLang="en-US" sz="1700"/>
              <a:t>Славомир П’єтрзак (Муніципальне управління Вроцлава, Благодійний Фонд Позитивної профілактики).</a:t>
            </a:r>
            <a:endParaRPr lang="ru-RU" altLang="en-US" sz="1700"/>
          </a:p>
        </p:txBody>
      </p:sp>
      <p:sp>
        <p:nvSpPr>
          <p:cNvPr id="29702" name="AutoShape 7">
            <a:extLst>
              <a:ext uri="{FF2B5EF4-FFF2-40B4-BE49-F238E27FC236}">
                <a16:creationId xmlns:a16="http://schemas.microsoft.com/office/drawing/2014/main" id="{37FCAAD6-44AD-402F-9BD3-81DC7E256E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7B922FF-0394-4B28-A5AF-65074EA0A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60325"/>
            <a:ext cx="6950075" cy="1281113"/>
          </a:xfrm>
        </p:spPr>
        <p:txBody>
          <a:bodyPr/>
          <a:lstStyle/>
          <a:p>
            <a:pPr algn="ctr"/>
            <a:r>
              <a:rPr lang="uk-UA" altLang="pl-PL" sz="2100" b="1" i="1"/>
              <a:t>Проект “Створення локальної програми”, Лабораторії досліджень та соціальних ініціатив, </a:t>
            </a:r>
            <a:br>
              <a:rPr lang="uk-UA" altLang="pl-PL" sz="2100" b="1" i="1"/>
            </a:br>
            <a:r>
              <a:rPr lang="uk-UA" altLang="pl-PL" sz="2100" b="1" i="1"/>
              <a:t>ІІ ЕТАП (візити в Республіку Польща)</a:t>
            </a:r>
            <a:endParaRPr lang="ru-RU" altLang="pl-PL" sz="2100" b="1" i="1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AAC82F2-7996-4F6E-9037-D5AAAD83AB5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388" y="1341438"/>
            <a:ext cx="5905500" cy="5688012"/>
          </a:xfrm>
        </p:spPr>
        <p:txBody>
          <a:bodyPr rtlCol="0">
            <a:normAutofit fontScale="47500" lnSpcReduction="2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uk-UA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uk-UA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Зустрічі і обмін досвідом:</a:t>
            </a:r>
            <a:endParaRPr lang="uk-UA" altLang="en-US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 керівництвом Крайового бюро протидії наркоманії – ознайомлення з роботою Бюро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 соціальними працівниками громад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 керівником Фонду «ПРАЕСТЕРНО»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 співтовариством Католицький антинаркотичний рух «КАРАН»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 персоналом мобільного пункту фундації соціальної освіти «</a:t>
            </a:r>
            <a:r>
              <a:rPr lang="uk-UA" altLang="en-US" sz="2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Автер</a:t>
            </a: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Паті»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 представниками федерації соціальних працівників та соціального забезпечення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 керівником осередку молодіжної профілактики </a:t>
            </a:r>
            <a:r>
              <a:rPr lang="en-US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</a:t>
            </a:r>
            <a:r>
              <a:rPr lang="ru-RU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-М</a:t>
            </a:r>
            <a:endParaRPr lang="uk-UA" altLang="en-US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 працівниками мобільного пункту зменшення шкоди </a:t>
            </a:r>
            <a:r>
              <a:rPr lang="uk-UA" altLang="en-US" sz="2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(на вулиці)</a:t>
            </a: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Ознайомлення з роботою</a:t>
            </a:r>
            <a:endParaRPr lang="uk-UA" altLang="en-US" sz="2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uk-UA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Візити:</a:t>
            </a:r>
            <a:endParaRPr lang="uk-UA" altLang="en-US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 Державної агенції з вирішення проблем, пов’язаних з алкоголем Республіки Польща (</a:t>
            </a:r>
            <a:r>
              <a:rPr lang="en-US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PARPA</a:t>
            </a: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центр здоров’я </a:t>
            </a:r>
            <a:r>
              <a:rPr lang="uk-UA" altLang="en-US" sz="2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м.Вроцлава</a:t>
            </a: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(досвід впровадження </a:t>
            </a:r>
            <a:r>
              <a:rPr lang="uk-UA" altLang="en-US" sz="2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метадонової</a:t>
            </a: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програми)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 Уряду </a:t>
            </a:r>
            <a:r>
              <a:rPr lang="uk-UA" altLang="en-US" sz="2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м.Вроцлава</a:t>
            </a: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відділ охорони здоров’я та соціальних справ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 </a:t>
            </a:r>
            <a:r>
              <a:rPr lang="uk-UA" altLang="en-US" sz="2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Мазовецького</a:t>
            </a:r>
            <a:r>
              <a:rPr lang="uk-UA" alt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центру соціальної політики</a:t>
            </a:r>
            <a:endParaRPr lang="ru-RU" altLang="en-US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24" name="Picture 6" descr="Світлина від Taras  Poturai.">
            <a:extLst>
              <a:ext uri="{FF2B5EF4-FFF2-40B4-BE49-F238E27FC236}">
                <a16:creationId xmlns:a16="http://schemas.microsoft.com/office/drawing/2014/main" id="{A384198A-7259-4B9C-B8BC-D87469182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00213"/>
            <a:ext cx="295275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>
            <a:extLst>
              <a:ext uri="{FF2B5EF4-FFF2-40B4-BE49-F238E27FC236}">
                <a16:creationId xmlns:a16="http://schemas.microsoft.com/office/drawing/2014/main" id="{7C7659DA-E7F5-499B-AFF4-E848BE92A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05263"/>
            <a:ext cx="295275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Віхоть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іхоть">
    <a:dk1>
      <a:sysClr val="windowText" lastClr="000000"/>
    </a:dk1>
    <a:lt1>
      <a:sysClr val="window" lastClr="FFFFFF"/>
    </a:lt1>
    <a:dk2>
      <a:srgbClr val="2E5369"/>
    </a:dk2>
    <a:lt2>
      <a:srgbClr val="CFE2E7"/>
    </a:lt2>
    <a:accent1>
      <a:srgbClr val="353535"/>
    </a:accent1>
    <a:accent2>
      <a:srgbClr val="1CACE3"/>
    </a:accent2>
    <a:accent3>
      <a:srgbClr val="265991"/>
    </a:accent3>
    <a:accent4>
      <a:srgbClr val="7E40CC"/>
    </a:accent4>
    <a:accent5>
      <a:srgbClr val="B927E9"/>
    </a:accent5>
    <a:accent6>
      <a:srgbClr val="E833BF"/>
    </a:accent6>
    <a:hlink>
      <a:srgbClr val="2DA0F1"/>
    </a:hlink>
    <a:folHlink>
      <a:srgbClr val="7ED1E6"/>
    </a:folHlink>
  </a:clrScheme>
</a:themeOverride>
</file>

<file path=ppt/theme/themeOverride2.xml><?xml version="1.0" encoding="utf-8"?>
<a:themeOverride xmlns:a="http://schemas.openxmlformats.org/drawingml/2006/main">
  <a:clrScheme name="Віхоть">
    <a:dk1>
      <a:sysClr val="windowText" lastClr="000000"/>
    </a:dk1>
    <a:lt1>
      <a:sysClr val="window" lastClr="FFFFFF"/>
    </a:lt1>
    <a:dk2>
      <a:srgbClr val="2E5369"/>
    </a:dk2>
    <a:lt2>
      <a:srgbClr val="CFE2E7"/>
    </a:lt2>
    <a:accent1>
      <a:srgbClr val="353535"/>
    </a:accent1>
    <a:accent2>
      <a:srgbClr val="1CACE3"/>
    </a:accent2>
    <a:accent3>
      <a:srgbClr val="265991"/>
    </a:accent3>
    <a:accent4>
      <a:srgbClr val="7E40CC"/>
    </a:accent4>
    <a:accent5>
      <a:srgbClr val="B927E9"/>
    </a:accent5>
    <a:accent6>
      <a:srgbClr val="E833BF"/>
    </a:accent6>
    <a:hlink>
      <a:srgbClr val="2DA0F1"/>
    </a:hlink>
    <a:folHlink>
      <a:srgbClr val="7ED1E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6186</TotalTime>
  <Words>1951</Words>
  <Application>Microsoft Office PowerPoint</Application>
  <PresentationFormat>Pokaz na ekranie (4:3)</PresentationFormat>
  <Paragraphs>187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1" baseType="lpstr">
      <vt:lpstr>Century Gothic</vt:lpstr>
      <vt:lpstr>Arial</vt:lpstr>
      <vt:lpstr>Wingdings 3</vt:lpstr>
      <vt:lpstr>Calibri</vt:lpstr>
      <vt:lpstr>Wingdings</vt:lpstr>
      <vt:lpstr>Verdana</vt:lpstr>
      <vt:lpstr>Arno Pro Smbd</vt:lpstr>
      <vt:lpstr>Times New Roman</vt:lpstr>
      <vt:lpstr>Віхоть</vt:lpstr>
      <vt:lpstr>Prezentacja programu PowerPoint</vt:lpstr>
      <vt:lpstr>Співпраця Львівської облдержадміністрації  і Державної агенції з вирішення проблем, пов’язаних з алкоголем Республіки Польща (PARPA)</vt:lpstr>
      <vt:lpstr> «Мокотовські дослідження в Україні» Інститут психіатрії та неврології в Варшаві Кафедра громадського здоров’я  </vt:lpstr>
      <vt:lpstr>26 квітня 2017 року Міжнародна науково-практична конференція «Україна – Польща: Ризики молодіжного стилю життя. Що маємо і чого прагнемо?» </vt:lpstr>
      <vt:lpstr>Міжнародний симпозіум  «На шляху до здорового суспільства: гуманістичний вимір» 11–13 жовтня 2017 року в Національному університеті «Львівська політехніка».</vt:lpstr>
      <vt:lpstr>Семінар «Аналіз стратегії вирішення  проблеми алкоголізму у Львівській області» , 29-30 січня 2018 року </vt:lpstr>
      <vt:lpstr>Проект “Створення локальної програми”,  Лабораторії досліджень та соціальних ініціатив.</vt:lpstr>
      <vt:lpstr>Проект “Створення локальної програми”,  Лабораторії досліджень та соціальних ініціатив,  І ЕТАП</vt:lpstr>
      <vt:lpstr>Проект “Створення локальної програми”, Лабораторії досліджень та соціальних ініціатив,  ІІ ЕТАП (візити в Республіку Польща)</vt:lpstr>
      <vt:lpstr>Проект “Створення локальної програми”,  Лабораторії досліджень та соціальних ініціатив,  ІІ ЕТАП (візити в Республіку Польща)</vt:lpstr>
      <vt:lpstr>Проект “Створення локальної програми”,  Лабораторії досліджень та соціальних ініціатив, ІІІ ЕТАП  </vt:lpstr>
      <vt:lpstr>Проект “Створення локальної програми”,  Лабораторії досліджень та соціальних ініціатив, ІV ЕТАП  </vt:lpstr>
      <vt:lpstr>Міжнародна науково-практична конференція  “Спектр алкогольних порушень плоду Fetal Alcohol Spectrum Disorder-FASD): міждисциплінарний підхід”  6-7 грудня 2018 року , Львів</vt:lpstr>
      <vt:lpstr>Проект “Співпраця з Україною у розв'язанні алкогольних проблем на локальному рівні” Фонд «PRAESTERNO»  Навчальний візит до Польщі 25-29.11.18р.</vt:lpstr>
      <vt:lpstr>Проект “Співпраця з Україною у розв'язанні алкогольних проблем на локальному рівні” Фонд «PRAESTERNO» І семінар 15-17.01.19 р., м. Львів,  </vt:lpstr>
      <vt:lpstr>  "Навчання персоналу, який створюватиме   систему освіти фахівців в Україні  за напрямком : Терапія узалежнень ". </vt:lpstr>
      <vt:lpstr>.</vt:lpstr>
      <vt:lpstr> Проект “Співпраця з Україною у розв'язанні алкогольних проблем на локальному рівні” Фонд «PRAESTERNO» ІІ семінар 4-6.06.19 р., м.Львів    </vt:lpstr>
      <vt:lpstr>Результати проведення спільних заходів з іноземними партнерами</vt:lpstr>
      <vt:lpstr>Напрацювання</vt:lpstr>
      <vt:lpstr>Доопрацювання проекту Стратегії з протидії алкоголізму та наркоманії у Львівській області</vt:lpstr>
      <vt:lpstr>Дякую за увагу!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Львівський обласний центр соціальних служб для сім`ї, дітей та молоді</dc:title>
  <dc:creator>Админ</dc:creator>
  <cp:lastModifiedBy>Tomasz Kowalewicz</cp:lastModifiedBy>
  <cp:revision>178</cp:revision>
  <dcterms:created xsi:type="dcterms:W3CDTF">2009-03-23T14:37:47Z</dcterms:created>
  <dcterms:modified xsi:type="dcterms:W3CDTF">2020-12-06T13:17:51Z</dcterms:modified>
</cp:coreProperties>
</file>