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4" r:id="rId2"/>
    <p:sldMasterId id="2147483721" r:id="rId3"/>
  </p:sldMasterIdLst>
  <p:notesMasterIdLst>
    <p:notesMasterId r:id="rId22"/>
  </p:notesMasterIdLst>
  <p:handoutMasterIdLst>
    <p:handoutMasterId r:id="rId23"/>
  </p:handoutMasterIdLst>
  <p:sldIdLst>
    <p:sldId id="299" r:id="rId4"/>
    <p:sldId id="302" r:id="rId5"/>
    <p:sldId id="303" r:id="rId6"/>
    <p:sldId id="301" r:id="rId7"/>
    <p:sldId id="305" r:id="rId8"/>
    <p:sldId id="306" r:id="rId9"/>
    <p:sldId id="307" r:id="rId10"/>
    <p:sldId id="309" r:id="rId11"/>
    <p:sldId id="311" r:id="rId12"/>
    <p:sldId id="319" r:id="rId13"/>
    <p:sldId id="312" r:id="rId14"/>
    <p:sldId id="313" r:id="rId15"/>
    <p:sldId id="318" r:id="rId16"/>
    <p:sldId id="315" r:id="rId17"/>
    <p:sldId id="314" r:id="rId18"/>
    <p:sldId id="320" r:id="rId19"/>
    <p:sldId id="322" r:id="rId20"/>
    <p:sldId id="317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3300"/>
    <a:srgbClr val="003300"/>
    <a:srgbClr val="EDE3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Темный стиль 1 —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7AC3CCA-C797-4891-BE02-D94E43425B78}" styleName="Помір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86131" autoAdjust="0"/>
  </p:normalViewPr>
  <p:slideViewPr>
    <p:cSldViewPr>
      <p:cViewPr varScale="1">
        <p:scale>
          <a:sx n="92" d="100"/>
          <a:sy n="92" d="100"/>
        </p:scale>
        <p:origin x="55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C6EBEE8-56E5-48D4-A199-AE1AD7C4C18C}" type="datetimeFigureOut">
              <a:rPr lang="en-US"/>
              <a:pPr>
                <a:defRPr/>
              </a:pPr>
              <a:t>12/7/2020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B423A25-4002-4A66-85D8-5A0B74A8EDC5}" type="slidenum">
              <a:rPr lang="en-US" altLang="uk-UA"/>
              <a:pPr/>
              <a:t>‹#›</a:t>
            </a:fld>
            <a:endParaRPr lang="en-US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F6A854D-BD71-4B41-9433-B18B3C7E1FB1}" type="datetimeFigureOut">
              <a:rPr lang="en-US"/>
              <a:pPr>
                <a:defRPr/>
              </a:pPr>
              <a:t>12/7/2020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0485ABB-1F1F-4BA7-8B2F-27F80950EAB2}" type="slidenum">
              <a:rPr lang="en-US" altLang="uk-UA"/>
              <a:pPr/>
              <a:t>‹#›</a:t>
            </a:fld>
            <a:endParaRPr lang="en-US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altLang="uk-UA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0E9D2D8-531D-41C2-8C63-3282B2EAC1D9}" type="slidenum">
              <a:rPr lang="en-US" altLang="uk-UA"/>
              <a:pPr/>
              <a:t>1</a:t>
            </a:fld>
            <a:endParaRPr lang="en-US" altLang="uk-U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771594-1D5A-4430-AA8F-5D00088AAF09}" type="slidenum">
              <a:rPr lang="en-US" altLang="uk-UA"/>
              <a:pPr/>
              <a:t>10</a:t>
            </a:fld>
            <a:endParaRPr lang="en-US" altLang="uk-U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D282924-E720-40DA-A396-7A298FA70282}" type="slidenum">
              <a:rPr lang="en-US" altLang="uk-UA"/>
              <a:pPr/>
              <a:t>11</a:t>
            </a:fld>
            <a:endParaRPr lang="en-US" altLang="uk-U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A7A538C-519C-4A47-A9DE-3640358BA18D}" type="slidenum">
              <a:rPr lang="en-US" altLang="uk-UA"/>
              <a:pPr/>
              <a:t>12</a:t>
            </a:fld>
            <a:endParaRPr lang="en-US" altLang="uk-U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569E2C5-2D58-4E2F-A49E-EC11261CD64F}" type="slidenum">
              <a:rPr lang="en-US" altLang="uk-UA"/>
              <a:pPr/>
              <a:t>13</a:t>
            </a:fld>
            <a:endParaRPr lang="en-US" altLang="uk-U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/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BDD4D3B-BFDF-4E26-A37C-0719199D0B4A}" type="slidenum">
              <a:rPr lang="en-US" altLang="uk-UA"/>
              <a:pPr/>
              <a:t>14</a:t>
            </a:fld>
            <a:endParaRPr lang="en-US" altLang="uk-U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F8FB104-7073-405B-BAB8-A74AD61044EF}" type="slidenum">
              <a:rPr lang="en-US" altLang="uk-UA"/>
              <a:pPr/>
              <a:t>15</a:t>
            </a:fld>
            <a:endParaRPr lang="en-US" altLang="uk-U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A7CC49C-FBEF-4566-9CB7-70A50E95182B}" type="slidenum">
              <a:rPr lang="en-US" altLang="uk-UA"/>
              <a:pPr/>
              <a:t>16</a:t>
            </a:fld>
            <a:endParaRPr lang="en-US" altLang="uk-U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7B8CBCF-87D4-4190-B2D3-02D047B85449}" type="slidenum">
              <a:rPr lang="en-US" altLang="uk-UA"/>
              <a:pPr/>
              <a:t>17</a:t>
            </a:fld>
            <a:endParaRPr lang="en-US" altLang="uk-U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altLang="uk-UA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1FB43FE-B450-4A35-BBBB-0BD4A1CFB56C}" type="slidenum">
              <a:rPr lang="en-US" altLang="uk-UA"/>
              <a:pPr/>
              <a:t>18</a:t>
            </a:fld>
            <a:endParaRPr lang="en-US" alt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dirty="0"/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E2BCB8A-9E3D-4B3C-99D0-04D42ADBAD2D}" type="slidenum">
              <a:rPr lang="en-US" altLang="uk-UA"/>
              <a:pPr/>
              <a:t>2</a:t>
            </a:fld>
            <a:endParaRPr lang="en-US" alt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dirty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DBC7C5F-09CD-48EB-96A7-B4F991D6F313}" type="slidenum">
              <a:rPr lang="en-US" altLang="uk-UA"/>
              <a:pPr/>
              <a:t>3</a:t>
            </a:fld>
            <a:endParaRPr lang="en-US" altLang="uk-U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dirty="0"/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dirty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821014F-5A01-4197-B1A9-2574987516F3}" type="slidenum">
              <a:rPr lang="en-US" altLang="uk-UA"/>
              <a:pPr/>
              <a:t>4</a:t>
            </a:fld>
            <a:endParaRPr lang="en-US" altLang="uk-U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144CAF5-4301-4AC1-89B4-0683D09E0D54}" type="slidenum">
              <a:rPr lang="en-US" altLang="uk-UA"/>
              <a:pPr/>
              <a:t>5</a:t>
            </a:fld>
            <a:endParaRPr lang="en-US" altLang="uk-U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09339B8-F986-4784-A36B-B11002578C9D}" type="slidenum">
              <a:rPr lang="en-US" altLang="uk-UA"/>
              <a:pPr/>
              <a:t>6</a:t>
            </a:fld>
            <a:endParaRPr lang="en-US" alt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85A60EB-2349-492C-B4D5-B56FE66ED836}" type="slidenum">
              <a:rPr lang="en-US" altLang="uk-UA"/>
              <a:pPr/>
              <a:t>7</a:t>
            </a:fld>
            <a:endParaRPr lang="en-US" alt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EE6BDAE-9E6B-4475-99EB-5C6CE09C9327}" type="slidenum">
              <a:rPr lang="en-US" altLang="uk-UA"/>
              <a:pPr/>
              <a:t>8</a:t>
            </a:fld>
            <a:endParaRPr lang="en-US" altLang="uk-U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DA8640F-AB6F-4CB0-A9D4-0824B5C0DCDE}" type="slidenum">
              <a:rPr lang="en-US" altLang="uk-UA"/>
              <a:pPr/>
              <a:t>9</a:t>
            </a:fld>
            <a:endParaRPr lang="en-US" alt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ru-RU" noProof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/>
              <a:t>Образец подзаголовка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Заголовок и объек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ru-RU" noProof="0"/>
              <a:t>Образец заголовка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Заголовок и объек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ru-RU" noProof="0"/>
              <a:t>Образец заголовка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4" name="Текст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ru-RU" noProof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/>
              <a:t>Образец подзаголовка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/>
          </p:nvPr>
        </p:nvSpPr>
        <p:spPr>
          <a:xfrm>
            <a:off x="722049" y="2355850"/>
            <a:ext cx="7690114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5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пользуется для слайдов с кодом программного обеспеч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/>
              <a:t>Образец заголовка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2117503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5" name="Прямокут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6" name="Прямокут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7" name="Прямокут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0" name="Прямокут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11" name="Округлений прямокут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12" name="Округлений прямокут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3" name="Прямокут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4" name="Прямокут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5" name="Прямокут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6" name="Прямокут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17" name="Місце для дати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49F95-6D96-4174-8355-79A8AA28FEDC}" type="datetime1">
              <a:rPr lang="uk-UA"/>
              <a:pPr>
                <a:defRPr/>
              </a:pPr>
              <a:t>07.12.2020</a:t>
            </a:fld>
            <a:endParaRPr lang="uk-UA" dirty="0"/>
          </a:p>
        </p:txBody>
      </p:sp>
      <p:sp>
        <p:nvSpPr>
          <p:cNvPr id="18" name="Місце для нижнього колонтитула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9" name="Місце для номера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32548B-4237-4A6A-AEAF-D1FD5014F25E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Місце для дати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DE39C-ED79-4D5D-9BB5-1D316F149749}" type="datetime1">
              <a:rPr lang="uk-UA"/>
              <a:pPr>
                <a:defRPr/>
              </a:pPr>
              <a:t>07.12.2020</a:t>
            </a:fld>
            <a:endParaRPr lang="uk-UA" dirty="0"/>
          </a:p>
        </p:txBody>
      </p:sp>
      <p:sp>
        <p:nvSpPr>
          <p:cNvPr id="5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8DF28A-8B5D-4B0F-A80F-61B4D2D28933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Місце для дати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14495-18E0-4CDF-BC16-9F23D442DC99}" type="datetime1">
              <a:rPr lang="uk-UA"/>
              <a:pPr>
                <a:defRPr/>
              </a:pPr>
              <a:t>07.12.2020</a:t>
            </a:fld>
            <a:endParaRPr lang="uk-UA" dirty="0"/>
          </a:p>
        </p:txBody>
      </p:sp>
      <p:sp>
        <p:nvSpPr>
          <p:cNvPr id="5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3E3A82-0986-46AB-BE67-F14174945568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Місце для дати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ADF16-9E8C-4C79-8437-60385A1F326E}" type="datetime1">
              <a:rPr lang="uk-UA"/>
              <a:pPr>
                <a:defRPr/>
              </a:pPr>
              <a:t>07.12.2020</a:t>
            </a:fld>
            <a:endParaRPr lang="uk-UA" dirty="0"/>
          </a:p>
        </p:txBody>
      </p:sp>
      <p:sp>
        <p:nvSpPr>
          <p:cNvPr id="6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9AF86-EB71-4DF1-AA20-DD3DB5758DE9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Місце для дати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7338B23-D20F-4CA0-A02A-43839B550B65}" type="datetime1">
              <a:rPr lang="uk-UA"/>
              <a:pPr>
                <a:defRPr/>
              </a:pPr>
              <a:t>07.12.2020</a:t>
            </a:fld>
            <a:endParaRPr lang="uk-UA" dirty="0"/>
          </a:p>
        </p:txBody>
      </p:sp>
      <p:sp>
        <p:nvSpPr>
          <p:cNvPr id="8" name="Місце для номера слайда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A16615-E16E-4131-9457-B8D7B23C5800}" type="slidenum">
              <a:rPr lang="uk-UA" altLang="uk-UA"/>
              <a:pPr/>
              <a:t>‹#›</a:t>
            </a:fld>
            <a:endParaRPr lang="uk-UA" altLang="uk-UA"/>
          </a:p>
        </p:txBody>
      </p:sp>
      <p:sp>
        <p:nvSpPr>
          <p:cNvPr id="9" name="Місце для нижнього колонтитула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77FF3-0D0B-4566-9BEF-82ADC966A3E6}" type="datetime1">
              <a:rPr lang="uk-UA"/>
              <a:pPr>
                <a:defRPr/>
              </a:pPr>
              <a:t>07.12.2020</a:t>
            </a:fld>
            <a:endParaRPr lang="uk-UA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CF719-E5B5-473D-871F-552CD7AE5D98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/>
              <a:t>Образец подзаголовка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/>
          </p:nvPr>
        </p:nvSpPr>
        <p:spPr>
          <a:xfrm>
            <a:off x="722049" y="2355850"/>
            <a:ext cx="7690114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5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E8346-ECDB-4090-87E6-626A07B5251E}" type="datetime1">
              <a:rPr lang="uk-UA"/>
              <a:pPr>
                <a:defRPr/>
              </a:pPr>
              <a:t>07.12.2020</a:t>
            </a:fld>
            <a:endParaRPr lang="uk-UA" dirty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75DFEC-5F9A-4E93-9D74-00AA84C061BA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Місце для дати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8B189-B876-4EF5-9899-E8345EE3570D}" type="datetime1">
              <a:rPr lang="uk-UA"/>
              <a:pPr>
                <a:defRPr/>
              </a:pPr>
              <a:t>07.12.2020</a:t>
            </a:fld>
            <a:endParaRPr lang="uk-UA" dirty="0"/>
          </a:p>
        </p:txBody>
      </p:sp>
      <p:sp>
        <p:nvSpPr>
          <p:cNvPr id="6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6BAE0-95E4-47CA-AD93-7E3CB15CA2C7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Місце для дати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48939-8154-4D1B-9A88-FF478ADBFA4F}" type="datetime1">
              <a:rPr lang="uk-UA"/>
              <a:pPr>
                <a:defRPr/>
              </a:pPr>
              <a:t>07.12.2020</a:t>
            </a:fld>
            <a:endParaRPr lang="uk-UA" dirty="0"/>
          </a:p>
        </p:txBody>
      </p:sp>
      <p:sp>
        <p:nvSpPr>
          <p:cNvPr id="6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B95867-C0ED-42F4-8314-D7AAD24D485C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Місце для дати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20542-6364-4889-8961-919064488F58}" type="datetime1">
              <a:rPr lang="uk-UA"/>
              <a:pPr>
                <a:defRPr/>
              </a:pPr>
              <a:t>07.12.2020</a:t>
            </a:fld>
            <a:endParaRPr lang="uk-UA" dirty="0"/>
          </a:p>
        </p:txBody>
      </p:sp>
      <p:sp>
        <p:nvSpPr>
          <p:cNvPr id="5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3C5025-AD09-43F5-B1BB-02D8CE66BA10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Місце для дати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73CEE-4F90-4F91-890F-31511629049C}" type="datetime1">
              <a:rPr lang="uk-UA"/>
              <a:pPr>
                <a:defRPr/>
              </a:pPr>
              <a:t>07.12.2020</a:t>
            </a:fld>
            <a:endParaRPr lang="uk-UA" dirty="0"/>
          </a:p>
        </p:txBody>
      </p:sp>
      <p:sp>
        <p:nvSpPr>
          <p:cNvPr id="5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3A41A1-2EAF-4237-8269-8BB71B3E7E71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/>
              <a:t>Образец подзаголовка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/>
          </p:nvPr>
        </p:nvSpPr>
        <p:spPr>
          <a:xfrm>
            <a:off x="722049" y="2355850"/>
            <a:ext cx="7690114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5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/>
              <a:t>Образец заголовка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757802"/>
            <a:ext cx="41148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981" y="1757802"/>
            <a:ext cx="411701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/>
              <a:t>Образец заголовка</a:t>
            </a:r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: печать с использованием оттенков сер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381000" y="1412875"/>
            <a:ext cx="838200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  <p:pic>
        <p:nvPicPr>
          <p:cNvPr id="1028" name="Рисунок 3" descr="footer_graphic.png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5435600"/>
            <a:ext cx="9144000" cy="142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4267" r:id="rId1"/>
    <p:sldLayoutId id="2147484268" r:id="rId2"/>
    <p:sldLayoutId id="2147484269" r:id="rId3"/>
    <p:sldLayoutId id="2147484270" r:id="rId4"/>
    <p:sldLayoutId id="2147484271" r:id="rId5"/>
    <p:sldLayoutId id="2147484272" r:id="rId6"/>
    <p:sldLayoutId id="2147484273" r:id="rId7"/>
    <p:sldLayoutId id="2147484274" r:id="rId8"/>
    <p:sldLayoutId id="2147484275" r:id="rId9"/>
    <p:sldLayoutId id="2147484286" r:id="rId10"/>
    <p:sldLayoutId id="2147484287" r:id="rId11"/>
    <p:sldLayoutId id="2147484276" r:id="rId12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 descr="white rectangle.png"/>
          <p:cNvPicPr>
            <a:picLocks noChangeAspect="1"/>
          </p:cNvPicPr>
          <p:nvPr/>
        </p:nvPicPr>
        <p:blipFill>
          <a:blip r:embed="rId4"/>
          <a:srcRect b="10452"/>
          <a:stretch>
            <a:fillRect/>
          </a:stretch>
        </p:blipFill>
        <p:spPr bwMode="auto">
          <a:xfrm>
            <a:off x="0" y="1300163"/>
            <a:ext cx="9144000" cy="555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/>
              <a:t>Образец заголовка</a:t>
            </a:r>
          </a:p>
        </p:txBody>
      </p:sp>
      <p:sp>
        <p:nvSpPr>
          <p:cNvPr id="2052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1905000"/>
            <a:ext cx="8040687" cy="210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7" r:id="rId1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25" dirty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9pPr>
    </p:titleStyle>
    <p:bodyStyle>
      <a:lvl1pPr marL="342900" indent="-34290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•"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175" indent="-63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–"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0413" indent="-63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3788" indent="63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–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5575" indent="40322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»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кут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9" name="Прямокут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0" name="Прямокут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1" name="Прямокут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2" name="Прямокут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33" name="Округлений прямокут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34" name="Округлений прямокут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5" name="Прямокут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6" name="Прямокут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7" name="Прямокут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8" name="Прямокут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9" name="Прямокут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40" name="Прямокут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087" name="Місце для заголовка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Зразок заголовка</a:t>
            </a:r>
            <a:endParaRPr lang="en-US" altLang="uk-UA"/>
          </a:p>
        </p:txBody>
      </p:sp>
      <p:sp>
        <p:nvSpPr>
          <p:cNvPr id="3088" name="Місце для тексту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Зразок тексту</a:t>
            </a:r>
          </a:p>
          <a:p>
            <a:pPr lvl="1"/>
            <a:r>
              <a:rPr lang="uk-UA" altLang="uk-UA"/>
              <a:t>Другий рівень</a:t>
            </a:r>
          </a:p>
          <a:p>
            <a:pPr lvl="2"/>
            <a:r>
              <a:rPr lang="uk-UA" altLang="uk-UA"/>
              <a:t>Третій рівень</a:t>
            </a:r>
          </a:p>
          <a:p>
            <a:pPr lvl="3"/>
            <a:r>
              <a:rPr lang="uk-UA" altLang="uk-UA"/>
              <a:t>Четвертий рівень</a:t>
            </a:r>
          </a:p>
          <a:p>
            <a:pPr lvl="4"/>
            <a:r>
              <a:rPr lang="uk-UA" altLang="uk-UA"/>
              <a:t>П'ятий рівень</a:t>
            </a:r>
            <a:endParaRPr lang="en-US" altLang="uk-UA"/>
          </a:p>
        </p:txBody>
      </p:sp>
      <p:sp>
        <p:nvSpPr>
          <p:cNvPr id="14" name="Місце для дати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FA0A6A4A-7AAE-414C-925F-46E35D290842}" type="datetime1">
              <a:rPr lang="uk-UA"/>
              <a:pPr>
                <a:defRPr/>
              </a:pPr>
              <a:t>07.12.2020</a:t>
            </a:fld>
            <a:endParaRPr lang="uk-UA" dirty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23" name="Місце для номера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rgbClr val="FFFFFF"/>
                </a:solidFill>
              </a:defRPr>
            </a:lvl1pPr>
          </a:lstStyle>
          <a:p>
            <a:fld id="{41F035C9-4536-4CB9-9C6F-CFDA62A4AB67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8" r:id="rId1"/>
    <p:sldLayoutId id="2147484278" r:id="rId2"/>
    <p:sldLayoutId id="2147484279" r:id="rId3"/>
    <p:sldLayoutId id="2147484280" r:id="rId4"/>
    <p:sldLayoutId id="2147484289" r:id="rId5"/>
    <p:sldLayoutId id="2147484290" r:id="rId6"/>
    <p:sldLayoutId id="2147484281" r:id="rId7"/>
    <p:sldLayoutId id="2147484282" r:id="rId8"/>
    <p:sldLayoutId id="2147484283" r:id="rId9"/>
    <p:sldLayoutId id="2147484284" r:id="rId10"/>
    <p:sldLayoutId id="2147484285" r:id="rId11"/>
    <p:sldLayoutId id="2147484291" r:id="rId12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CB3C1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CB3C1"/>
        </a:buClr>
        <a:buFont typeface="Georgia" pitchFamily="18" charset="0"/>
        <a:buChar char="▫"/>
        <a:defRPr sz="2000" kern="1200">
          <a:solidFill>
            <a:srgbClr val="ACB3C1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81038" y="1357313"/>
            <a:ext cx="8229600" cy="3806825"/>
          </a:xfrm>
          <a:prstGeom prst="rect">
            <a:avLst/>
          </a:prstGeom>
        </p:spPr>
        <p:txBody>
          <a:bodyPr anchor="ctr"/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3600" b="1" dirty="0">
                <a:latin typeface="+mn-lt"/>
              </a:rPr>
              <a:t>Представлення проекту заходів Стратегії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uk-UA" sz="3600" b="1" dirty="0">
                <a:latin typeface="+mn-lt"/>
              </a:rPr>
              <a:t>з протидії алкоголізму та наркоманії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uk-UA" sz="3600" b="1" dirty="0">
                <a:latin typeface="+mn-lt"/>
              </a:rPr>
              <a:t>у Львівській області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uk-UA" sz="3600" b="1" dirty="0">
                <a:latin typeface="+mn-lt"/>
              </a:rPr>
              <a:t>2021 – 2025 роки</a:t>
            </a:r>
          </a:p>
        </p:txBody>
      </p:sp>
      <p:grpSp>
        <p:nvGrpSpPr>
          <p:cNvPr id="12291" name="Группа 4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12292" name="Группа 3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1" name="Прямоугольник 10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  <p:sp>
            <p:nvSpPr>
              <p:cNvPr id="3" name="Прямоугольник 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</p:grpSp>
        <p:pic>
          <p:nvPicPr>
            <p:cNvPr id="12293" name="Рисунок 1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30725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30726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567363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indent="720725" algn="ctr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b="1" dirty="0">
                <a:latin typeface="+mn-lt"/>
              </a:rPr>
              <a:t>Створення і розвиток освітніх, медичних, соціальних, реабілітаційних послуг відповідно до потреб, перш за все, на рівні громади</a:t>
            </a:r>
          </a:p>
          <a:p>
            <a:pPr indent="720725" algn="ctr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b="1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Створення в об’єднаних територіальних громадах підрозділів або фахівців, які забезпечуватимуть виконання програм профілактики вживання алкоголю та </a:t>
            </a:r>
            <a:r>
              <a:rPr lang="uk-UA" sz="1900" dirty="0" err="1">
                <a:latin typeface="+mn-lt"/>
              </a:rPr>
              <a:t>психоактивних</a:t>
            </a:r>
            <a:r>
              <a:rPr lang="uk-UA" sz="1900" dirty="0">
                <a:latin typeface="+mn-lt"/>
              </a:rPr>
              <a:t> речовин серед населення; </a:t>
            </a: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Надання методичної допомоги громадам у впровадженні соціальних послуг;</a:t>
            </a: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Формування (</a:t>
            </a:r>
            <a:r>
              <a:rPr lang="uk-UA" sz="1900" dirty="0" err="1">
                <a:latin typeface="+mn-lt"/>
              </a:rPr>
              <a:t>міжсекторальних</a:t>
            </a:r>
            <a:r>
              <a:rPr lang="uk-UA" sz="1900" dirty="0">
                <a:latin typeface="+mn-lt"/>
              </a:rPr>
              <a:t>) </a:t>
            </a:r>
            <a:r>
              <a:rPr lang="uk-UA" sz="1900" dirty="0" err="1">
                <a:latin typeface="+mn-lt"/>
              </a:rPr>
              <a:t>мультидисциплінарних</a:t>
            </a:r>
            <a:r>
              <a:rPr lang="uk-UA" sz="1900" dirty="0">
                <a:latin typeface="+mn-lt"/>
              </a:rPr>
              <a:t> команд (робочих груп) для проведення моніторингу та формування і забезпечення профілактики вживання алкоголю та </a:t>
            </a:r>
            <a:r>
              <a:rPr lang="uk-UA" sz="1900" dirty="0" err="1">
                <a:latin typeface="+mn-lt"/>
              </a:rPr>
              <a:t>психоактивних</a:t>
            </a:r>
            <a:r>
              <a:rPr lang="uk-UA" sz="1900" dirty="0">
                <a:latin typeface="+mn-lt"/>
              </a:rPr>
              <a:t> речовин серед населення;</a:t>
            </a: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Створення центрів (відділень) з питань </a:t>
            </a:r>
            <a:r>
              <a:rPr lang="uk-UA" sz="1900" dirty="0" err="1">
                <a:latin typeface="+mn-lt"/>
              </a:rPr>
              <a:t>узалежнень</a:t>
            </a:r>
            <a:r>
              <a:rPr lang="uk-UA" sz="1900" dirty="0">
                <a:latin typeface="+mn-lt"/>
              </a:rPr>
              <a:t> з наданням послуг, відповідно до розробленого і затвердженого положення про центр (відділення) протидії </a:t>
            </a:r>
            <a:r>
              <a:rPr lang="uk-UA" sz="1900" dirty="0" err="1">
                <a:latin typeface="+mn-lt"/>
              </a:rPr>
              <a:t>узалежнень</a:t>
            </a:r>
            <a:r>
              <a:rPr lang="uk-UA" sz="1900" dirty="0">
                <a:latin typeface="+mn-lt"/>
              </a:rPr>
              <a:t>;</a:t>
            </a: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Проведення анкетування серед батьків щодо вживання алкоголю та наркотиків;</a:t>
            </a: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Організація здійснення профілактичної роботи щодо протидії  </a:t>
            </a:r>
            <a:r>
              <a:rPr lang="uk-UA" sz="1900" dirty="0" err="1">
                <a:latin typeface="+mn-lt"/>
              </a:rPr>
              <a:t>узалежненням</a:t>
            </a:r>
            <a:r>
              <a:rPr lang="uk-UA" sz="1900" dirty="0">
                <a:latin typeface="+mn-lt"/>
              </a:rPr>
              <a:t> сімейними лікарями;</a:t>
            </a: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Підготовка та використання в роботі ефективних практик щодо протидії алкоголізму та наркоманії шкільними психологами, соціальними педагогами, класними керівниками, вчителями ОБЖ та Основ здоров’я.</a:t>
            </a: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900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900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9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>
                <a:latin typeface="+mn-lt"/>
              </a:rPr>
              <a:t>Заходи Стратегії</a:t>
            </a: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32773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32774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495925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b="1" dirty="0">
                <a:latin typeface="+mn-lt"/>
              </a:rPr>
              <a:t>Сприяння залученню інститутів громадянського суспільства до протидії алкоголізму та наркоманії 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b="1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700" dirty="0">
                <a:latin typeface="+mn-lt"/>
              </a:rPr>
              <a:t>Проведення моніторингу з метою створення (оновлення) переліку недержавних організацій, що здійснюють діяльність в сфері  протидії алкоголізму та вживанню </a:t>
            </a:r>
            <a:r>
              <a:rPr lang="uk-UA" sz="1700" dirty="0" err="1">
                <a:latin typeface="+mn-lt"/>
              </a:rPr>
              <a:t>психоактивних</a:t>
            </a:r>
            <a:r>
              <a:rPr lang="uk-UA" sz="1700" dirty="0">
                <a:latin typeface="+mn-lt"/>
              </a:rPr>
              <a:t> речовин на території регіону в сфері освіти, соціального захисту, охорони здоров’я, реабілітації, фізичної культури та спорту;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700" dirty="0">
                <a:latin typeface="+mn-lt"/>
              </a:rPr>
              <a:t>Залучення недержавних організацій до надання соціальних послуг;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700" dirty="0">
                <a:latin typeface="+mn-lt"/>
              </a:rPr>
              <a:t>Залучення недержавних організацій в наданні сприяння та  підтримки місцевим державним адміністраціям та органам місцевого самоврядування допомоги у  реалізації Стратегії з протидії алкоголізму та наркоманії на місцевому рівні на 2021-2025 роки;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700" dirty="0">
                <a:latin typeface="+mn-lt"/>
              </a:rPr>
              <a:t>Організація надання соціальних послуг з профілактики, терапії, реабілітації, </a:t>
            </a:r>
            <a:r>
              <a:rPr lang="uk-UA" sz="1700" dirty="0" err="1">
                <a:latin typeface="+mn-lt"/>
              </a:rPr>
              <a:t>ресоціалізації</a:t>
            </a:r>
            <a:r>
              <a:rPr lang="uk-UA" sz="1700" dirty="0">
                <a:latin typeface="+mn-lt"/>
              </a:rPr>
              <a:t>  </a:t>
            </a:r>
            <a:r>
              <a:rPr lang="uk-UA" sz="1700" dirty="0" err="1">
                <a:latin typeface="+mn-lt"/>
              </a:rPr>
              <a:t>нарко-</a:t>
            </a:r>
            <a:r>
              <a:rPr lang="uk-UA" sz="1700" dirty="0">
                <a:latin typeface="+mn-lt"/>
              </a:rPr>
              <a:t> </a:t>
            </a:r>
            <a:r>
              <a:rPr lang="uk-UA" sz="1700" dirty="0" err="1">
                <a:latin typeface="+mn-lt"/>
              </a:rPr>
              <a:t>алко-</a:t>
            </a:r>
            <a:r>
              <a:rPr lang="uk-UA" sz="1700" dirty="0">
                <a:latin typeface="+mn-lt"/>
              </a:rPr>
              <a:t> залежних осіб інститутами громадянського суспільства як соціальне замовлення;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700" dirty="0">
                <a:latin typeface="+mn-lt"/>
              </a:rPr>
              <a:t>Організація та проведення конкурсів  проектів програм та заходів, розроблених  інститутами громадянського суспільства з протидії </a:t>
            </a:r>
            <a:r>
              <a:rPr lang="uk-UA" sz="1700" dirty="0" err="1">
                <a:latin typeface="+mn-lt"/>
              </a:rPr>
              <a:t>алко-</a:t>
            </a:r>
            <a:r>
              <a:rPr lang="uk-UA" sz="1700" dirty="0">
                <a:latin typeface="+mn-lt"/>
              </a:rPr>
              <a:t> </a:t>
            </a:r>
            <a:r>
              <a:rPr lang="uk-UA" sz="1700" dirty="0" err="1">
                <a:latin typeface="+mn-lt"/>
              </a:rPr>
              <a:t>нарко</a:t>
            </a:r>
            <a:r>
              <a:rPr lang="uk-UA" sz="1700" dirty="0">
                <a:latin typeface="+mn-lt"/>
              </a:rPr>
              <a:t> залежності та </a:t>
            </a:r>
            <a:r>
              <a:rPr lang="uk-UA" sz="1700" dirty="0" err="1">
                <a:latin typeface="+mn-lt"/>
              </a:rPr>
              <a:t>ігроманії</a:t>
            </a:r>
            <a:r>
              <a:rPr lang="uk-UA" sz="1700" dirty="0">
                <a:latin typeface="+mn-lt"/>
              </a:rPr>
              <a:t>, орієнтованих на учнів, студентів та молодь;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700" dirty="0">
                <a:latin typeface="+mn-lt"/>
              </a:rPr>
              <a:t>Підтримка проведення релігійних прощ, </a:t>
            </a:r>
            <a:r>
              <a:rPr lang="uk-UA" sz="1700" dirty="0" err="1">
                <a:latin typeface="+mn-lt"/>
              </a:rPr>
              <a:t>реколекцій</a:t>
            </a:r>
            <a:r>
              <a:rPr lang="uk-UA" sz="1700" dirty="0">
                <a:latin typeface="+mn-lt"/>
              </a:rPr>
              <a:t>, організованих релігійними організаціями, з метою формування здорового способу життя.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7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>
                <a:latin typeface="+mn-lt"/>
              </a:rPr>
              <a:t>Заходи Стратегії</a:t>
            </a: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34821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34822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521325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b="1" dirty="0">
                <a:latin typeface="+mn-lt"/>
              </a:rPr>
              <a:t>Організація терапії, </a:t>
            </a:r>
            <a:r>
              <a:rPr lang="uk-UA" sz="2000" b="1" dirty="0" err="1">
                <a:latin typeface="+mn-lt"/>
              </a:rPr>
              <a:t>психо</a:t>
            </a:r>
            <a:r>
              <a:rPr lang="uk-UA" sz="2000" b="1" dirty="0">
                <a:latin typeface="+mn-lt"/>
              </a:rPr>
              <a:t>-соціальної реабілітації, </a:t>
            </a:r>
            <a:r>
              <a:rPr lang="uk-UA" sz="2000" b="1" dirty="0" err="1">
                <a:latin typeface="+mn-lt"/>
              </a:rPr>
              <a:t>ресоціалізації</a:t>
            </a:r>
            <a:r>
              <a:rPr lang="uk-UA" sz="2000" b="1" dirty="0">
                <a:latin typeface="+mn-lt"/>
              </a:rPr>
              <a:t> </a:t>
            </a:r>
            <a:r>
              <a:rPr lang="uk-UA" sz="2000" b="1" dirty="0" err="1">
                <a:latin typeface="+mn-lt"/>
              </a:rPr>
              <a:t>узалежнених</a:t>
            </a:r>
            <a:r>
              <a:rPr lang="uk-UA" sz="2000" b="1" dirty="0">
                <a:latin typeface="+mn-lt"/>
              </a:rPr>
              <a:t> осіб;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b="1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Сприяння створенню груп взаємодопомоги анонімних алкоголіків (АА) та анонімних наркоманів (АН);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Забезпечити розвиток інституту наставництва для дітей, які є </a:t>
            </a:r>
            <a:r>
              <a:rPr lang="uk-UA" sz="1600" dirty="0" err="1">
                <a:latin typeface="+mn-lt"/>
              </a:rPr>
              <a:t>вживачами</a:t>
            </a:r>
            <a:r>
              <a:rPr lang="uk-UA" sz="1600" dirty="0">
                <a:latin typeface="+mn-lt"/>
              </a:rPr>
              <a:t> алкоголю/ </a:t>
            </a:r>
            <a:r>
              <a:rPr lang="uk-UA" sz="1600" dirty="0" err="1">
                <a:latin typeface="+mn-lt"/>
              </a:rPr>
              <a:t>психоактивних</a:t>
            </a:r>
            <a:r>
              <a:rPr lang="uk-UA" sz="1600" dirty="0">
                <a:latin typeface="+mn-lt"/>
              </a:rPr>
              <a:t> речовин, з метою їхньої підготовки до самостійного життя;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Створення ефективної системи надання первинної медичної допомоги (детоксикації) </a:t>
            </a:r>
            <a:r>
              <a:rPr lang="uk-UA" sz="1600" dirty="0" err="1">
                <a:latin typeface="+mn-lt"/>
              </a:rPr>
              <a:t>узалежненим</a:t>
            </a:r>
            <a:r>
              <a:rPr lang="uk-UA" sz="1600" dirty="0">
                <a:latin typeface="+mn-lt"/>
              </a:rPr>
              <a:t> особам в відділеннях (окремих палатах) районних/міських лікарень;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Забезпечення розвитку установ, що надають високоспеціалізовану вторинну медичну допомогу з медичної реабілітації та допомоги </a:t>
            </a:r>
            <a:r>
              <a:rPr lang="uk-UA" sz="1600" dirty="0" err="1">
                <a:latin typeface="+mn-lt"/>
              </a:rPr>
              <a:t>узалежненим</a:t>
            </a:r>
            <a:r>
              <a:rPr lang="uk-UA" sz="1600" dirty="0">
                <a:latin typeface="+mn-lt"/>
              </a:rPr>
              <a:t> особам, з урахуванням територіальної доступності;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Розробка і впровадження програми для підготовки фахівців центру медичної реабілітації та паліативної допомоги для </a:t>
            </a:r>
            <a:r>
              <a:rPr lang="uk-UA" sz="1600" dirty="0" err="1">
                <a:latin typeface="+mn-lt"/>
              </a:rPr>
              <a:t>узалежнених</a:t>
            </a:r>
            <a:r>
              <a:rPr lang="uk-UA" sz="1600" dirty="0">
                <a:latin typeface="+mn-lt"/>
              </a:rPr>
              <a:t> осіб;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Надання консультацій з питань терапії, реабілітації </a:t>
            </a:r>
            <a:r>
              <a:rPr lang="uk-UA" sz="1600" dirty="0" err="1">
                <a:latin typeface="+mn-lt"/>
              </a:rPr>
              <a:t>узалежненим</a:t>
            </a:r>
            <a:r>
              <a:rPr lang="uk-UA" sz="1600" dirty="0">
                <a:latin typeface="+mn-lt"/>
              </a:rPr>
              <a:t> особам та  членам їх сімей;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Організація роботи </a:t>
            </a:r>
            <a:r>
              <a:rPr lang="uk-UA" sz="1600" dirty="0" err="1">
                <a:latin typeface="+mn-lt"/>
              </a:rPr>
              <a:t>постійнодіючих</a:t>
            </a:r>
            <a:r>
              <a:rPr lang="uk-UA" sz="1600" dirty="0">
                <a:latin typeface="+mn-lt"/>
              </a:rPr>
              <a:t> центрів/пунктів терапії </a:t>
            </a:r>
            <a:r>
              <a:rPr lang="uk-UA" sz="1600" dirty="0" err="1">
                <a:latin typeface="+mn-lt"/>
              </a:rPr>
              <a:t>залежностей</a:t>
            </a:r>
            <a:r>
              <a:rPr lang="uk-UA" sz="1600" dirty="0">
                <a:latin typeface="+mn-lt"/>
              </a:rPr>
              <a:t> для надання комплексної допомоги </a:t>
            </a:r>
            <a:r>
              <a:rPr lang="uk-UA" sz="1600" dirty="0" err="1">
                <a:latin typeface="+mn-lt"/>
              </a:rPr>
              <a:t>узалежненим</a:t>
            </a:r>
            <a:r>
              <a:rPr lang="uk-UA" sz="1600" dirty="0">
                <a:latin typeface="+mn-lt"/>
              </a:rPr>
              <a:t> особам та членам їх сімей;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Реалізація Програм зменшення шкоди.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>
                <a:latin typeface="+mn-lt"/>
              </a:rPr>
              <a:t>Заходи Стратегії</a:t>
            </a:r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36869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36870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322263" y="1076325"/>
            <a:ext cx="8464550" cy="552132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b="1" dirty="0">
                <a:latin typeface="+mn-lt"/>
              </a:rPr>
              <a:t>Забезпечення виявлення незаконного обігу та вживання наркотиків, контрафактного алкоголю як передумови запобігання та ефективного лікування наркозалежності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b="1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b="1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Використання ефективних методик під час профілактичних бесід з особами, які вживали </a:t>
            </a:r>
            <a:r>
              <a:rPr lang="uk-UA" sz="1900" dirty="0" err="1">
                <a:latin typeface="+mn-lt"/>
              </a:rPr>
              <a:t>алко-</a:t>
            </a:r>
            <a:r>
              <a:rPr lang="uk-UA" sz="1900" dirty="0">
                <a:latin typeface="+mn-lt"/>
              </a:rPr>
              <a:t> </a:t>
            </a:r>
            <a:r>
              <a:rPr lang="uk-UA" sz="1900" dirty="0" err="1">
                <a:latin typeface="+mn-lt"/>
              </a:rPr>
              <a:t>нарко-</a:t>
            </a:r>
            <a:r>
              <a:rPr lang="uk-UA" sz="1900" dirty="0">
                <a:latin typeface="+mn-lt"/>
              </a:rPr>
              <a:t> речовини, підлітками з груп ризику та їх батьками (опікунами);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Забезпечення неухильного документування порушень законодавства щодо торгівлі алкогольними та тютюновими виробами закладами торгівлі, громадського харчування;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Організація інформаційно-роз’яснювальної роботи серед учнів та студентів щодо кримінальної відповідальності за дії, пов’язані з незаконним зберіганням та розповсюдженням наркотичних та </a:t>
            </a:r>
            <a:r>
              <a:rPr lang="uk-UA" sz="1900" dirty="0" err="1">
                <a:latin typeface="+mn-lt"/>
              </a:rPr>
              <a:t>психоактивних</a:t>
            </a:r>
            <a:r>
              <a:rPr lang="uk-UA" sz="1900" dirty="0">
                <a:latin typeface="+mn-lt"/>
              </a:rPr>
              <a:t>  речовин;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Введення обмежень щодо продажу алкогольних напоїв під час проведення культурно-масових заходів: ярмарків, фестивалів тощо;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Вжиття додаткових заходів щодо контролю за продажами алкогольних напоїв  в нічний час та неповнолітнім особам.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defRPr/>
            </a:pPr>
            <a:endParaRPr lang="uk-UA" sz="16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>
                <a:latin typeface="+mn-lt"/>
              </a:rPr>
              <a:t>Заходи Стратегії</a:t>
            </a:r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38917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38918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521325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b="1" dirty="0">
                <a:latin typeface="+mn-lt"/>
              </a:rPr>
              <a:t>Здійснення інформаційно-просвітницької діяльності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b="1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Проведення інформаційної кампанії  щодо розвитку системи надання соціальних послуг для </a:t>
            </a:r>
            <a:r>
              <a:rPr lang="uk-UA" sz="1600" dirty="0" err="1">
                <a:latin typeface="+mn-lt"/>
              </a:rPr>
              <a:t>узалежних</a:t>
            </a:r>
            <a:r>
              <a:rPr lang="uk-UA" sz="1600" dirty="0">
                <a:latin typeface="+mn-lt"/>
              </a:rPr>
              <a:t> осіб і їх сімей; 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Проведення інформаційної кампанії щодо впровадження програм профілактики та виховання  дітей та  розвитку наставництва;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Проведення інформаційної кампанії щодо формування свідомості тверезості серед дітей та молоді;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Забезпечити виготовлення та розміщення відео, аудіо-роликів, зовнішньої реклами, інформаційних брошур, буклетів та іншої друкованої продукції, проведення інформаційних заходів;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Організація роботи обласного інформаційного інтернет ресурсу з питань протидії </a:t>
            </a:r>
            <a:r>
              <a:rPr lang="uk-UA" sz="1600" dirty="0" err="1">
                <a:latin typeface="+mn-lt"/>
              </a:rPr>
              <a:t>узалежненням</a:t>
            </a:r>
            <a:r>
              <a:rPr lang="uk-UA" sz="1600" dirty="0">
                <a:latin typeface="+mn-lt"/>
              </a:rPr>
              <a:t> та “Телефону </a:t>
            </a:r>
            <a:r>
              <a:rPr lang="uk-UA" sz="1600" dirty="0" err="1">
                <a:latin typeface="+mn-lt"/>
              </a:rPr>
              <a:t>Довіри”</a:t>
            </a:r>
            <a:r>
              <a:rPr lang="uk-UA" sz="1600" dirty="0">
                <a:latin typeface="+mn-lt"/>
              </a:rPr>
              <a:t>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Впровадження інформаційно-освітньої програми профілактики </a:t>
            </a:r>
            <a:r>
              <a:rPr lang="uk-UA" sz="1600" dirty="0" err="1">
                <a:latin typeface="+mn-lt"/>
              </a:rPr>
              <a:t>узалежнень</a:t>
            </a:r>
            <a:r>
              <a:rPr lang="uk-UA" sz="1600" dirty="0">
                <a:latin typeface="+mn-lt"/>
              </a:rPr>
              <a:t> “Сімейна розмова” в закладах освіти;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Висвітлення проблем алкоголізму та наркоманії в  засобах масової інформації, офіційних веб-сторінках органів виконавчої влади та місцевого самоврядування, соціальних мережах.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>
                <a:latin typeface="+mn-lt"/>
              </a:rPr>
              <a:t>Заходи Стратегії</a:t>
            </a:r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40965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40966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52132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b="1" dirty="0">
              <a:latin typeface="+mn-lt"/>
            </a:endParaRPr>
          </a:p>
          <a:p>
            <a:pPr indent="360000" algn="just" eaLnBrk="1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Розробка і впровадження плану і програм навчання різних категорій керівників і фахівців з реалізації Стратегії  з протидії алкоголізму та наркоманії у Львівській області на 2021-2025;</a:t>
            </a:r>
          </a:p>
          <a:p>
            <a:pPr indent="360000" algn="just" eaLnBrk="1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Забезпечити проведення навчання та підвищення кваліфікації спеціалістів служб у справах дітей, центрів соціальних служб, фахівців із соціальної роботи, спеціалістів сфери соціального захисту, щодо профілактики </a:t>
            </a:r>
            <a:r>
              <a:rPr lang="uk-UA" sz="1600" dirty="0" err="1">
                <a:latin typeface="+mn-lt"/>
              </a:rPr>
              <a:t>узалежнень</a:t>
            </a:r>
            <a:r>
              <a:rPr lang="uk-UA" sz="1600" dirty="0">
                <a:latin typeface="+mn-lt"/>
              </a:rPr>
              <a:t> та виявлення таки осіб (сімей), які потребують допомоги, та щодо покращення міжвідомчої взаємодії;</a:t>
            </a:r>
          </a:p>
          <a:p>
            <a:pPr indent="360000" algn="just" eaLnBrk="1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Організація та проведення навчань для шкільних психологів, соціальних педагогів, класних керівників, вчителів ОБЖ та Основ здоров’я з питань </a:t>
            </a:r>
            <a:r>
              <a:rPr lang="uk-UA" sz="1600" dirty="0" err="1">
                <a:latin typeface="+mn-lt"/>
              </a:rPr>
              <a:t>узалежнень</a:t>
            </a:r>
            <a:r>
              <a:rPr lang="uk-UA" sz="1600" dirty="0">
                <a:latin typeface="+mn-lt"/>
              </a:rPr>
              <a:t>;</a:t>
            </a:r>
          </a:p>
          <a:p>
            <a:pPr indent="360000" algn="just" eaLnBrk="1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Організація та проведення навчань для лікарів-наркологів, сімейних лікарів, гінекологів, працівників Клінік дружніх для молоді, Кабінетів довіри з питань </a:t>
            </a:r>
            <a:r>
              <a:rPr lang="uk-UA" sz="1600" dirty="0" err="1">
                <a:latin typeface="+mn-lt"/>
              </a:rPr>
              <a:t>узалежнень</a:t>
            </a:r>
            <a:r>
              <a:rPr lang="uk-UA" sz="1600" dirty="0">
                <a:latin typeface="+mn-lt"/>
              </a:rPr>
              <a:t>;</a:t>
            </a:r>
          </a:p>
          <a:p>
            <a:pPr indent="360000" algn="just" eaLnBrk="1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Організація та проведення навчань для поліцейських громади, працівників ювенальної превенції, працівників з питань </a:t>
            </a:r>
            <a:r>
              <a:rPr lang="uk-UA" sz="1600" dirty="0" err="1">
                <a:latin typeface="+mn-lt"/>
              </a:rPr>
              <a:t>пробації</a:t>
            </a:r>
            <a:r>
              <a:rPr lang="uk-UA" sz="1600" dirty="0">
                <a:latin typeface="+mn-lt"/>
              </a:rPr>
              <a:t>, поліцейських патрульної поліції з питань </a:t>
            </a:r>
            <a:r>
              <a:rPr lang="uk-UA" sz="1600" dirty="0" err="1">
                <a:latin typeface="+mn-lt"/>
              </a:rPr>
              <a:t>узалежнень</a:t>
            </a:r>
            <a:r>
              <a:rPr lang="uk-UA" sz="1600" dirty="0">
                <a:latin typeface="+mn-lt"/>
              </a:rPr>
              <a:t>;</a:t>
            </a:r>
          </a:p>
          <a:p>
            <a:pPr indent="360000" algn="just" eaLnBrk="1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Організація та проведення навчань для працівників закладів культури з питань </a:t>
            </a:r>
            <a:r>
              <a:rPr lang="uk-UA" sz="1600" dirty="0" err="1">
                <a:latin typeface="+mn-lt"/>
              </a:rPr>
              <a:t>узалежнень</a:t>
            </a:r>
            <a:r>
              <a:rPr lang="uk-UA" sz="1600" dirty="0">
                <a:latin typeface="+mn-lt"/>
              </a:rPr>
              <a:t>;</a:t>
            </a:r>
          </a:p>
          <a:p>
            <a:pPr indent="360000" algn="just" eaLnBrk="1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Організація та проведення навчань для працівників з питань молоді, фізичної культури та спорту з питань </a:t>
            </a:r>
            <a:r>
              <a:rPr lang="uk-UA" sz="1600" dirty="0" err="1">
                <a:latin typeface="+mn-lt"/>
              </a:rPr>
              <a:t>узалежнень</a:t>
            </a:r>
            <a:r>
              <a:rPr lang="uk-UA" sz="1600" dirty="0">
                <a:latin typeface="+mn-lt"/>
              </a:rPr>
              <a:t>;</a:t>
            </a:r>
          </a:p>
          <a:p>
            <a:pPr indent="360000" algn="just" eaLnBrk="1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Забезпечити проведення навчання та підвищення кваліфікації спеціалістів служб у справах дітей, центрів соціальних служб, фахівців із соціальної роботи, спеціалістів сфери соціального захисту, освіти, охорони здоров’я, культури, молоді та спорту щодо профілактики </a:t>
            </a:r>
            <a:r>
              <a:rPr lang="uk-UA" sz="1600" dirty="0" err="1">
                <a:latin typeface="+mn-lt"/>
              </a:rPr>
              <a:t>узалежнень</a:t>
            </a:r>
            <a:r>
              <a:rPr lang="uk-UA" sz="1600" dirty="0">
                <a:latin typeface="+mn-lt"/>
              </a:rPr>
              <a:t> та виявлення таких осіб (сімей), які потребують допомоги, та щодо покращення міжвідомчої взаємодії;</a:t>
            </a:r>
          </a:p>
          <a:p>
            <a:pPr indent="360000" algn="just" eaLnBrk="1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Розробка плану і програм навчання всіх категорій персоналу для впровадження програм.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/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/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>
                <a:latin typeface="+mn-lt"/>
              </a:rPr>
              <a:t>Навчання фахівців для реалізації завдань Стратегії</a:t>
            </a:r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43014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</p:grpSp>
        <p:pic>
          <p:nvPicPr>
            <p:cNvPr id="43015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521325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ru-RU" sz="2000" b="1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ru-RU" sz="1600" dirty="0"/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ru-RU" sz="1600" dirty="0"/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ru-RU" sz="2400" b="1" dirty="0" err="1">
                <a:latin typeface="+mn-lt"/>
              </a:rPr>
              <a:t>Фінансування</a:t>
            </a:r>
            <a:r>
              <a:rPr lang="ru-RU" sz="2400" b="1" dirty="0">
                <a:latin typeface="+mn-lt"/>
              </a:rPr>
              <a:t> </a:t>
            </a:r>
            <a:r>
              <a:rPr lang="ru-RU" sz="2400" b="1" dirty="0" err="1">
                <a:latin typeface="+mn-lt"/>
              </a:rPr>
              <a:t>заходів</a:t>
            </a:r>
            <a:r>
              <a:rPr lang="ru-RU" sz="2400" b="1" dirty="0">
                <a:latin typeface="+mn-lt"/>
              </a:rPr>
              <a:t> </a:t>
            </a:r>
            <a:r>
              <a:rPr lang="ru-RU" sz="2400" b="1" dirty="0" err="1">
                <a:latin typeface="+mn-lt"/>
              </a:rPr>
              <a:t>Стратегії</a:t>
            </a:r>
            <a:endParaRPr lang="uk-UA" sz="2400" b="1" dirty="0">
              <a:latin typeface="+mn-lt"/>
            </a:endParaRPr>
          </a:p>
        </p:txBody>
      </p:sp>
      <p:sp>
        <p:nvSpPr>
          <p:cNvPr id="25605" name="Rectangle 1"/>
          <p:cNvSpPr>
            <a:spLocks noChangeArrowheads="1"/>
          </p:cNvSpPr>
          <p:nvPr/>
        </p:nvSpPr>
        <p:spPr bwMode="auto">
          <a:xfrm>
            <a:off x="500063" y="1500188"/>
            <a:ext cx="8072437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defRPr/>
            </a:pPr>
            <a:r>
              <a:rPr lang="uk-UA" altLang="uk-UA" sz="2000" dirty="0">
                <a:latin typeface="+mn-lt"/>
                <a:cs typeface="Times New Roman" panose="02020603050405020304" pitchFamily="18" charset="0"/>
              </a:rPr>
              <a:t>Фінансування заходів Стратегії здійснюватиметься за рахунок коштів обласного, місцевих бюджетів та позабюджетних коштів.</a:t>
            </a:r>
          </a:p>
          <a:p>
            <a:pPr algn="just" eaLnBrk="1" hangingPunct="1">
              <a:defRPr/>
            </a:pPr>
            <a:endParaRPr lang="uk-UA" altLang="uk-UA" sz="2000" dirty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r>
              <a:rPr lang="uk-UA" altLang="uk-UA" sz="2000" dirty="0">
                <a:latin typeface="+mn-lt"/>
                <a:cs typeface="Times New Roman" panose="02020603050405020304" pitchFamily="18" charset="0"/>
              </a:rPr>
              <a:t>Кошти на фінансування заходів визначатимуться при формуванні обласного та місцевих  бюджетів на відповідний бюджетний рік. </a:t>
            </a:r>
          </a:p>
          <a:p>
            <a:pPr algn="just" eaLnBrk="1" hangingPunct="1">
              <a:defRPr/>
            </a:pPr>
            <a:endParaRPr lang="uk-UA" altLang="uk-UA" sz="2000" dirty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r>
              <a:rPr lang="uk-UA" altLang="uk-UA" sz="2000" dirty="0">
                <a:latin typeface="+mn-lt"/>
                <a:cs typeface="Times New Roman" panose="02020603050405020304" pitchFamily="18" charset="0"/>
              </a:rPr>
              <a:t>Показники орієнтовних обсягів фінансових витрат необхідні для виконання заходів формуються з визначенням джерел фінансування .</a:t>
            </a:r>
          </a:p>
          <a:p>
            <a:pPr algn="just" eaLnBrk="1" hangingPunct="1">
              <a:defRPr/>
            </a:pPr>
            <a:endParaRPr lang="uk-UA" altLang="uk-UA" sz="2000" dirty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r>
              <a:rPr lang="uk-UA" altLang="uk-UA" sz="2000" dirty="0">
                <a:latin typeface="+mn-lt"/>
                <a:cs typeface="Times New Roman" panose="02020603050405020304" pitchFamily="18" charset="0"/>
              </a:rPr>
              <a:t>Також фінансування заходів Стратегії на виконання відповідних завдань можуть </a:t>
            </a:r>
            <a:r>
              <a:rPr lang="uk-UA" altLang="uk-UA" sz="2000" dirty="0" err="1">
                <a:latin typeface="+mn-lt"/>
                <a:cs typeface="Times New Roman" panose="02020603050405020304" pitchFamily="18" charset="0"/>
              </a:rPr>
              <a:t>здійснюватись</a:t>
            </a:r>
            <a:r>
              <a:rPr lang="uk-UA" altLang="uk-UA" sz="2000" dirty="0">
                <a:latin typeface="+mn-lt"/>
                <a:cs typeface="Times New Roman" panose="02020603050405020304" pitchFamily="18" charset="0"/>
              </a:rPr>
              <a:t> за рахунок асигнувань, передбачених </a:t>
            </a:r>
            <a:r>
              <a:rPr lang="uk-UA" altLang="uk-UA" sz="2000" dirty="0" err="1">
                <a:latin typeface="+mn-lt"/>
                <a:cs typeface="Times New Roman" panose="02020603050405020304" pitchFamily="18" charset="0"/>
              </a:rPr>
              <a:t>субєктам</a:t>
            </a:r>
            <a:r>
              <a:rPr lang="uk-UA" altLang="uk-UA" sz="2000" dirty="0">
                <a:latin typeface="+mn-lt"/>
                <a:cs typeface="Times New Roman" panose="02020603050405020304" pitchFamily="18" charset="0"/>
              </a:rPr>
              <a:t> реалізації Стратегії.</a:t>
            </a:r>
            <a:endParaRPr lang="uk-UA" altLang="uk-UA" sz="2000" dirty="0">
              <a:latin typeface="+mn-lt"/>
            </a:endParaRPr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8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45062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45063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521325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b="1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/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/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493713" y="385763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>
                <a:latin typeface="+mn-lt"/>
              </a:rPr>
              <a:t>Виконавці та партнери реалізації Стратегії</a:t>
            </a: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539750" y="1169988"/>
            <a:ext cx="8353425" cy="535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indent="0" eaLnBrk="1" hangingPunct="1">
              <a:defRPr/>
            </a:pPr>
            <a:r>
              <a:rPr lang="uk-UA" altLang="uk-UA" dirty="0">
                <a:latin typeface="+mn-lt"/>
                <a:cs typeface="Times New Roman" panose="02020603050405020304" pitchFamily="18" charset="0"/>
              </a:rPr>
              <a:t>КЗ ЛОР «Львівський обласний центр громадського здоров’я»</a:t>
            </a:r>
          </a:p>
          <a:p>
            <a:pPr indent="0" eaLnBrk="1" hangingPunct="1">
              <a:defRPr/>
            </a:pPr>
            <a:r>
              <a:rPr lang="uk-UA" altLang="uk-UA" dirty="0">
                <a:latin typeface="+mn-lt"/>
                <a:cs typeface="Times New Roman" panose="02020603050405020304" pitchFamily="18" charset="0"/>
              </a:rPr>
              <a:t>Департамент охорони здоров’я облдержадміністрації</a:t>
            </a:r>
          </a:p>
          <a:p>
            <a:pPr indent="0" eaLnBrk="1" hangingPunct="1">
              <a:defRPr/>
            </a:pPr>
            <a:r>
              <a:rPr lang="ru-RU" altLang="uk-UA" dirty="0">
                <a:latin typeface="+mn-lt"/>
                <a:cs typeface="Times New Roman" panose="02020603050405020304" pitchFamily="18" charset="0"/>
              </a:rPr>
              <a:t>КЗ ЛОР «</a:t>
            </a:r>
            <a:r>
              <a:rPr lang="ru-RU" altLang="uk-UA" dirty="0" err="1">
                <a:latin typeface="+mn-lt"/>
                <a:cs typeface="Times New Roman" panose="02020603050405020304" pitchFamily="18" charset="0"/>
              </a:rPr>
              <a:t>Львівський</a:t>
            </a:r>
            <a:r>
              <a:rPr lang="ru-RU" altLang="uk-UA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ru-RU" altLang="uk-UA" dirty="0" err="1">
                <a:latin typeface="+mn-lt"/>
                <a:cs typeface="Times New Roman" panose="02020603050405020304" pitchFamily="18" charset="0"/>
              </a:rPr>
              <a:t>обласний</a:t>
            </a:r>
            <a:r>
              <a:rPr lang="ru-RU" altLang="uk-UA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ru-RU" altLang="uk-UA" dirty="0" err="1">
                <a:latin typeface="+mn-lt"/>
                <a:cs typeface="Times New Roman" panose="02020603050405020304" pitchFamily="18" charset="0"/>
              </a:rPr>
              <a:t>медичний</a:t>
            </a:r>
            <a:r>
              <a:rPr lang="ru-RU" altLang="uk-UA" dirty="0">
                <a:latin typeface="+mn-lt"/>
                <a:cs typeface="Times New Roman" panose="02020603050405020304" pitchFamily="18" charset="0"/>
              </a:rPr>
              <a:t> центр </a:t>
            </a:r>
            <a:r>
              <a:rPr lang="ru-RU" altLang="uk-UA" dirty="0" err="1">
                <a:latin typeface="+mn-lt"/>
                <a:cs typeface="Times New Roman" panose="02020603050405020304" pitchFamily="18" charset="0"/>
              </a:rPr>
              <a:t>превенції</a:t>
            </a:r>
            <a:r>
              <a:rPr lang="ru-RU" altLang="uk-UA" dirty="0">
                <a:latin typeface="+mn-lt"/>
                <a:cs typeface="Times New Roman" panose="02020603050405020304" pitchFamily="18" charset="0"/>
              </a:rPr>
              <a:t> та </a:t>
            </a:r>
            <a:r>
              <a:rPr lang="ru-RU" altLang="uk-UA" dirty="0" err="1">
                <a:latin typeface="+mn-lt"/>
                <a:cs typeface="Times New Roman" panose="02020603050405020304" pitchFamily="18" charset="0"/>
              </a:rPr>
              <a:t>терапії</a:t>
            </a:r>
            <a:r>
              <a:rPr lang="ru-RU" altLang="uk-UA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ru-RU" altLang="uk-UA" dirty="0" err="1">
                <a:latin typeface="+mn-lt"/>
                <a:cs typeface="Times New Roman" panose="02020603050405020304" pitchFamily="18" charset="0"/>
              </a:rPr>
              <a:t>узалежнень</a:t>
            </a:r>
            <a:r>
              <a:rPr lang="ru-RU" altLang="uk-UA" dirty="0">
                <a:latin typeface="+mn-lt"/>
                <a:cs typeface="Times New Roman" panose="02020603050405020304" pitchFamily="18" charset="0"/>
              </a:rPr>
              <a:t>»</a:t>
            </a:r>
          </a:p>
          <a:p>
            <a:pPr indent="0" eaLnBrk="1" hangingPunct="1">
              <a:defRPr/>
            </a:pPr>
            <a:r>
              <a:rPr lang="uk-UA" altLang="uk-UA" dirty="0">
                <a:latin typeface="+mn-lt"/>
                <a:cs typeface="Times New Roman" panose="02020603050405020304" pitchFamily="18" charset="0"/>
              </a:rPr>
              <a:t>Департамент освіти і науки облдержадміністрації</a:t>
            </a:r>
          </a:p>
          <a:p>
            <a:pPr indent="0" eaLnBrk="1" hangingPunct="1">
              <a:defRPr/>
            </a:pPr>
            <a:r>
              <a:rPr lang="uk-UA" altLang="uk-UA" dirty="0">
                <a:latin typeface="+mn-lt"/>
                <a:cs typeface="Times New Roman" panose="02020603050405020304" pitchFamily="18" charset="0"/>
              </a:rPr>
              <a:t>Департамент соціального захисту населення облдержадміністрації</a:t>
            </a:r>
          </a:p>
          <a:p>
            <a:pPr indent="0" eaLnBrk="1" hangingPunct="1">
              <a:defRPr/>
            </a:pPr>
            <a:r>
              <a:rPr lang="uk-UA" altLang="uk-UA" dirty="0">
                <a:latin typeface="+mn-lt"/>
                <a:cs typeface="Times New Roman" panose="02020603050405020304" pitchFamily="18" charset="0"/>
              </a:rPr>
              <a:t>Львівський обласний центр соціальних служб </a:t>
            </a:r>
          </a:p>
          <a:p>
            <a:pPr indent="0" eaLnBrk="1" hangingPunct="1">
              <a:defRPr/>
            </a:pPr>
            <a:r>
              <a:rPr lang="uk-UA" altLang="uk-UA" dirty="0">
                <a:latin typeface="+mn-lt"/>
                <a:cs typeface="Times New Roman" panose="02020603050405020304" pitchFamily="18" charset="0"/>
              </a:rPr>
              <a:t>Департамент внутрішньої та інформаційної політики облдержадміністрації</a:t>
            </a:r>
          </a:p>
          <a:p>
            <a:pPr indent="0" eaLnBrk="1" hangingPunct="1">
              <a:defRPr/>
            </a:pPr>
            <a:r>
              <a:rPr lang="uk-UA" altLang="uk-UA" dirty="0">
                <a:latin typeface="+mn-lt"/>
                <a:cs typeface="Times New Roman" panose="02020603050405020304" pitchFamily="18" charset="0"/>
              </a:rPr>
              <a:t>Департамент з питань культури, національностей та релігій облдержадміністрації</a:t>
            </a:r>
          </a:p>
          <a:p>
            <a:pPr indent="0" eaLnBrk="1" hangingPunct="1">
              <a:defRPr/>
            </a:pPr>
            <a:r>
              <a:rPr lang="uk-UA" altLang="uk-UA" dirty="0">
                <a:latin typeface="+mn-lt"/>
                <a:cs typeface="Times New Roman" panose="02020603050405020304" pitchFamily="18" charset="0"/>
              </a:rPr>
              <a:t>Управління фізичної культури та спорту облдержадміністрації</a:t>
            </a:r>
          </a:p>
          <a:p>
            <a:pPr indent="0" eaLnBrk="1" hangingPunct="1">
              <a:defRPr/>
            </a:pPr>
            <a:r>
              <a:rPr lang="uk-UA" altLang="uk-UA" dirty="0">
                <a:latin typeface="+mn-lt"/>
                <a:cs typeface="Times New Roman" panose="02020603050405020304" pitchFamily="18" charset="0"/>
              </a:rPr>
              <a:t>Служба у справах дітей облдержадміністрації</a:t>
            </a:r>
          </a:p>
          <a:p>
            <a:pPr indent="0" eaLnBrk="1" hangingPunct="1">
              <a:defRPr/>
            </a:pPr>
            <a:r>
              <a:rPr lang="uk-UA" altLang="uk-UA" dirty="0">
                <a:latin typeface="+mn-lt"/>
                <a:cs typeface="Times New Roman" panose="02020603050405020304" pitchFamily="18" charset="0"/>
              </a:rPr>
              <a:t>Районні державні адміністрації</a:t>
            </a:r>
          </a:p>
          <a:p>
            <a:pPr indent="0" eaLnBrk="1" hangingPunct="1">
              <a:defRPr/>
            </a:pPr>
            <a:endParaRPr lang="uk-UA" altLang="uk-UA" dirty="0">
              <a:latin typeface="+mn-lt"/>
              <a:cs typeface="Times New Roman" panose="02020603050405020304" pitchFamily="18" charset="0"/>
            </a:endParaRPr>
          </a:p>
          <a:p>
            <a:pPr indent="0" algn="ctr" eaLnBrk="1" hangingPunct="1">
              <a:defRPr/>
            </a:pPr>
            <a:r>
              <a:rPr lang="uk-UA" altLang="uk-UA" b="1" dirty="0">
                <a:latin typeface="+mn-lt"/>
                <a:cs typeface="Times New Roman" panose="02020603050405020304" pitchFamily="18" charset="0"/>
              </a:rPr>
              <a:t>Органи місцевого самоврядування (ОТГ)</a:t>
            </a:r>
          </a:p>
          <a:p>
            <a:pPr indent="0" algn="ctr" eaLnBrk="1" hangingPunct="1">
              <a:defRPr/>
            </a:pPr>
            <a:endParaRPr lang="uk-UA" altLang="uk-UA" b="1" dirty="0">
              <a:latin typeface="+mn-lt"/>
              <a:cs typeface="Times New Roman" panose="02020603050405020304" pitchFamily="18" charset="0"/>
            </a:endParaRPr>
          </a:p>
          <a:p>
            <a:pPr indent="0" algn="ctr" eaLnBrk="1" hangingPunct="1">
              <a:defRPr/>
            </a:pPr>
            <a:r>
              <a:rPr lang="uk-UA" altLang="uk-UA" b="1" dirty="0">
                <a:latin typeface="+mn-lt"/>
                <a:cs typeface="Times New Roman" panose="02020603050405020304" pitchFamily="18" charset="0"/>
              </a:rPr>
              <a:t>Інститути громадянського суспільства</a:t>
            </a:r>
          </a:p>
          <a:p>
            <a:pPr indent="0" algn="ctr" eaLnBrk="1" hangingPunct="1">
              <a:defRPr/>
            </a:pPr>
            <a:endParaRPr lang="uk-UA" altLang="uk-UA" b="1" dirty="0">
              <a:latin typeface="+mn-lt"/>
              <a:cs typeface="Times New Roman" panose="02020603050405020304" pitchFamily="18" charset="0"/>
            </a:endParaRPr>
          </a:p>
          <a:p>
            <a:pPr indent="0" algn="ctr" eaLnBrk="1" hangingPunct="1">
              <a:defRPr/>
            </a:pPr>
            <a:r>
              <a:rPr lang="uk-UA" altLang="uk-UA" b="1" dirty="0">
                <a:latin typeface="+mn-lt"/>
                <a:cs typeface="Times New Roman" panose="02020603050405020304" pitchFamily="18" charset="0"/>
              </a:rPr>
              <a:t>Надавачі соціальних послуг</a:t>
            </a:r>
            <a:endParaRPr lang="uk-UA" altLang="uk-UA" dirty="0">
              <a:latin typeface="+mn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81038" y="1357313"/>
            <a:ext cx="8229600" cy="3806825"/>
          </a:xfrm>
          <a:prstGeom prst="rect">
            <a:avLst/>
          </a:prstGeom>
        </p:spPr>
        <p:txBody>
          <a:bodyPr anchor="ctr"/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3600" b="1" dirty="0">
                <a:latin typeface="+mn-lt"/>
              </a:rPr>
              <a:t>ДЯКУЮ ЗА УВАГУ</a:t>
            </a:r>
          </a:p>
        </p:txBody>
      </p:sp>
      <p:grpSp>
        <p:nvGrpSpPr>
          <p:cNvPr id="47107" name="Группа 4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47108" name="Группа 3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1" name="Прямоугольник 10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  <p:sp>
            <p:nvSpPr>
              <p:cNvPr id="3" name="Прямоугольник 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</p:grpSp>
        <p:pic>
          <p:nvPicPr>
            <p:cNvPr id="47109" name="Рисунок 1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14341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14342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781675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200" dirty="0">
                <a:latin typeface="+mn-lt"/>
              </a:rPr>
              <a:t>Відповідно до загальноприйнятих міжнародних норм, нацією що вимирає, вважається така, яка вживає понад 8 л чистого спирту на душу населення впродовж року.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2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200" dirty="0">
                <a:latin typeface="+mn-lt"/>
              </a:rPr>
              <a:t>Україна за підсумками 2016 року згідно звіту ВООЗ вживала 8,6 л. чистого алкоголю (Польща - 11,6 л, Російська Федерація - 11,7, Білорусь 11,2л.). В 2010 році в Україні вживали 14,3л.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2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200" dirty="0">
                <a:latin typeface="+mn-lt"/>
              </a:rPr>
              <a:t>Серед алкоголіків 70 % чоловіків, 50 % жінок регулярно вживають спиртні напої.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2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200" dirty="0">
                <a:latin typeface="+mn-lt"/>
              </a:rPr>
              <a:t> Серед молоді віком від 18 до 29 років 28 % - любителі спиртного. 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2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200" dirty="0">
                <a:latin typeface="+mn-lt"/>
              </a:rPr>
              <a:t>За даними статистики, 80% убивств та 90% випадків хуліганства відбувається у стані алкогольного сп’яніння. У середньому злочини, пов’язані із вживанням алкоголю, сягають 43 %. 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>
                <a:latin typeface="+mn-lt"/>
              </a:rPr>
              <a:t>Ситуація в Україні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16389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16390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781675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dirty="0">
                <a:latin typeface="+mn-lt"/>
              </a:rPr>
              <a:t>За даними опитування серед школярів щодо вживання спиртних напоїв,  </a:t>
            </a:r>
            <a:r>
              <a:rPr lang="uk-UA" sz="2000" dirty="0" err="1">
                <a:latin typeface="+mn-lt"/>
              </a:rPr>
              <a:t>проведеногої</a:t>
            </a:r>
            <a:r>
              <a:rPr lang="uk-UA" sz="2000" dirty="0">
                <a:latin typeface="+mn-lt"/>
              </a:rPr>
              <a:t> ВООЗ у 2009 році у 41 країні світу, Україна в списку виявилася </a:t>
            </a:r>
            <a:r>
              <a:rPr lang="uk-UA" sz="2000" b="1" dirty="0">
                <a:latin typeface="+mn-lt"/>
              </a:rPr>
              <a:t>на перших місцях</a:t>
            </a:r>
            <a:r>
              <a:rPr lang="uk-UA" sz="2000" dirty="0">
                <a:latin typeface="+mn-lt"/>
              </a:rPr>
              <a:t>. 40 відсотків дітей від 14 до 18 років в Україні регулярно вживали алкоголь.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dirty="0">
                <a:latin typeface="+mn-lt"/>
              </a:rPr>
              <a:t> За даними ВООЗ у 2018  році Україна також була лідером у світі за рівнем вживання дітьми алкогольних напоїв.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dirty="0">
                <a:latin typeface="+mn-lt"/>
              </a:rPr>
              <a:t>Практично, вже в 11-12 років є не лише спроба алкогольного напою, а є вже досвід перебування у стані алкогольного сп’яніння. В цьому віці маємо приблизно </a:t>
            </a:r>
            <a:r>
              <a:rPr lang="uk-UA" sz="2000" b="1" dirty="0">
                <a:latin typeface="+mn-lt"/>
              </a:rPr>
              <a:t>шосту частину підлітків </a:t>
            </a:r>
            <a:r>
              <a:rPr lang="uk-UA" sz="2000" dirty="0">
                <a:latin typeface="+mn-lt"/>
              </a:rPr>
              <a:t>(хлопців, зокрема),  які вже знають, що таке стан сп’яніння.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dirty="0">
                <a:latin typeface="+mn-lt"/>
              </a:rPr>
              <a:t>Вживання пива в Україні серед підлітків за останні чотири роки зросло вдвічі. Відповідно до звіту ЮНІСЕФ 2019 року, українські підлітки стали менше курити, але більше споживати алкоголю та наркотичних речовин.</a:t>
            </a: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>
                <a:latin typeface="+mn-lt"/>
              </a:rPr>
              <a:t>Дитячий алкоголізм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18472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</p:grpSp>
        <p:pic>
          <p:nvPicPr>
            <p:cNvPr id="18473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642938"/>
            <a:ext cx="8856662" cy="621506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uk-UA" b="1" dirty="0">
                <a:latin typeface="+mn-lt"/>
              </a:rPr>
              <a:t>Надмірне вживання алкоголю. </a:t>
            </a:r>
          </a:p>
          <a:p>
            <a:pPr algn="ctr">
              <a:defRPr/>
            </a:pPr>
            <a:r>
              <a:rPr lang="uk-UA" b="1" dirty="0">
                <a:latin typeface="+mn-lt"/>
              </a:rPr>
              <a:t>(16 літрів щорічного споживання алкоголю для чоловіків та </a:t>
            </a:r>
          </a:p>
          <a:p>
            <a:pPr algn="ctr">
              <a:defRPr/>
            </a:pPr>
            <a:r>
              <a:rPr lang="uk-UA" b="1" dirty="0">
                <a:latin typeface="+mn-lt"/>
              </a:rPr>
              <a:t>9 літрів для жінок, відсоток респондентів)</a:t>
            </a:r>
            <a:endParaRPr lang="ru-RU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uk-UA" sz="2400" b="1" dirty="0">
              <a:latin typeface="+mn-lt"/>
            </a:endParaRPr>
          </a:p>
        </p:txBody>
      </p:sp>
      <p:graphicFrame>
        <p:nvGraphicFramePr>
          <p:cNvPr id="17" name="Таблиця 16"/>
          <p:cNvGraphicFramePr>
            <a:graphicFrameLocks noGrp="1"/>
          </p:cNvGraphicFramePr>
          <p:nvPr/>
        </p:nvGraphicFramePr>
        <p:xfrm>
          <a:off x="1785938" y="1785938"/>
          <a:ext cx="5765800" cy="3357566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4465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0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9854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Загалом 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9,0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367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Стать *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endParaRPr kumimoji="0" lang="uk-UA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854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 чоловіки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14,8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854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 Жінки 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3,9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367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 Вік *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endParaRPr kumimoji="0" lang="uk-UA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854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18-29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12,7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854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30-39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11,5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854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40-49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11,3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854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50-59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7,6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854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60 i більше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2,7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20485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20486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781675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dirty="0">
                <a:latin typeface="+mn-lt"/>
              </a:rPr>
              <a:t>Стратегічними цілями є: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dirty="0">
                <a:latin typeface="+mn-lt"/>
              </a:rPr>
              <a:t>- формування регіональної політики та ефективної системи щодо протидії алкоголізму та наркоманії;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defRPr/>
            </a:pPr>
            <a:r>
              <a:rPr lang="uk-UA" sz="2000" dirty="0">
                <a:latin typeface="+mn-lt"/>
              </a:rPr>
              <a:t>- здійснення органами виконавчої влади, місцевого самоврядування комплексної, послідовної та взаємоузгодженої діяльності, в </a:t>
            </a:r>
            <a:r>
              <a:rPr lang="uk-UA" sz="2000" dirty="0" err="1">
                <a:latin typeface="+mn-lt"/>
              </a:rPr>
              <a:t>т.ч</a:t>
            </a:r>
            <a:r>
              <a:rPr lang="uk-UA" sz="2000" dirty="0">
                <a:latin typeface="+mn-lt"/>
              </a:rPr>
              <a:t>. спільно з громадськими об’єднаннями, що представляють інтереси громадян;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defRPr/>
            </a:pPr>
            <a:r>
              <a:rPr lang="uk-UA" sz="2000" dirty="0">
                <a:latin typeface="+mn-lt"/>
              </a:rPr>
              <a:t>- створення умов для реалізації профілактичних заходів в галузях соціально-гуманітарного спектру на засадах тверезості; 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Tx/>
              <a:buChar char="-"/>
              <a:defRPr/>
            </a:pPr>
            <a:r>
              <a:rPr lang="uk-UA" sz="2000" dirty="0">
                <a:latin typeface="+mn-lt"/>
              </a:rPr>
              <a:t>створення ефективної мережі надання медичних, соціальних, реабілітаційних послуг </a:t>
            </a:r>
            <a:r>
              <a:rPr lang="uk-UA" sz="2000" dirty="0" err="1">
                <a:latin typeface="+mn-lt"/>
              </a:rPr>
              <a:t>узалежненим</a:t>
            </a:r>
            <a:r>
              <a:rPr lang="uk-UA" sz="2000" dirty="0">
                <a:latin typeface="+mn-lt"/>
              </a:rPr>
              <a:t> особам;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dirty="0">
                <a:latin typeface="+mn-lt"/>
              </a:rPr>
              <a:t>-	зниження рівня загострення соціальних ризиків для особи, сім’ї,  суспільства, держави.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defRPr/>
            </a:pP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defRPr/>
            </a:pPr>
            <a:r>
              <a:rPr lang="uk-UA" sz="2000" dirty="0">
                <a:latin typeface="+mn-lt"/>
              </a:rPr>
              <a:t>Реалізація Стратегії  ґрунтується на системі загальноєвропейських принципів: відкритості, доказовості концептуальних положень, відповідальному підході і безпосереднього залучення громад до її реалізації.</a:t>
            </a: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>
                <a:latin typeface="+mn-lt"/>
              </a:rPr>
              <a:t>Стратегічні цілі - мета </a:t>
            </a: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22533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22534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781675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dirty="0">
                <a:latin typeface="+mn-lt"/>
              </a:rPr>
              <a:t>Основними завданнями Стратегії є: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Tx/>
              <a:buChar char="-"/>
              <a:defRPr/>
            </a:pPr>
            <a:r>
              <a:rPr lang="uk-UA" sz="2000" dirty="0">
                <a:latin typeface="+mn-lt"/>
              </a:rPr>
              <a:t>забезпечення ефективної координації дій між органами державної влади, органами місцевого самоврядування та інститутами громадянського суспільства  міжвідомчого співробітництва та взаємодії;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Tx/>
              <a:buChar char="-"/>
              <a:defRPr/>
            </a:pPr>
            <a:r>
              <a:rPr lang="uk-UA" sz="2000" dirty="0">
                <a:latin typeface="+mn-lt"/>
              </a:rPr>
              <a:t>налагодження ефективної системи профілактики та  формування здорового способу життя; 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Tx/>
              <a:buChar char="-"/>
              <a:defRPr/>
            </a:pPr>
            <a:r>
              <a:rPr lang="uk-UA" sz="2000" dirty="0">
                <a:latin typeface="+mn-lt"/>
              </a:rPr>
              <a:t>виявлення та підтримка сімей, які перебувають в складних життєвих обставинах, внаслідок алкогольної чи наркотичної залежності;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Tx/>
              <a:buChar char="-"/>
              <a:defRPr/>
            </a:pPr>
            <a:r>
              <a:rPr lang="uk-UA" sz="2000" dirty="0">
                <a:latin typeface="+mn-lt"/>
              </a:rPr>
              <a:t>створення і розвиток освітніх, медичних, соціальних, реабілітаційних послуг відповідно до потреб, перш за все, на рівні громади; 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Tx/>
              <a:buChar char="-"/>
              <a:defRPr/>
            </a:pPr>
            <a:r>
              <a:rPr lang="uk-UA" sz="2000" dirty="0">
                <a:latin typeface="+mn-lt"/>
              </a:rPr>
              <a:t>сприяння залученню інститутів громадянського суспільства до протидії алкоголізму та наркоманії; 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Tx/>
              <a:buChar char="-"/>
              <a:defRPr/>
            </a:pPr>
            <a:r>
              <a:rPr lang="uk-UA" sz="2000" dirty="0">
                <a:latin typeface="+mn-lt"/>
              </a:rPr>
              <a:t>організація терапії, </a:t>
            </a:r>
            <a:r>
              <a:rPr lang="uk-UA" sz="2000" dirty="0" err="1">
                <a:latin typeface="+mn-lt"/>
              </a:rPr>
              <a:t>психо</a:t>
            </a:r>
            <a:r>
              <a:rPr lang="uk-UA" sz="2000" dirty="0">
                <a:latin typeface="+mn-lt"/>
              </a:rPr>
              <a:t>-соціальної реабілітації, </a:t>
            </a:r>
            <a:r>
              <a:rPr lang="uk-UA" sz="2000" dirty="0" err="1">
                <a:latin typeface="+mn-lt"/>
              </a:rPr>
              <a:t>ресоціалізації</a:t>
            </a:r>
            <a:r>
              <a:rPr lang="uk-UA" sz="2000" dirty="0">
                <a:latin typeface="+mn-lt"/>
              </a:rPr>
              <a:t> </a:t>
            </a:r>
            <a:r>
              <a:rPr lang="uk-UA" sz="2000" dirty="0" err="1">
                <a:latin typeface="+mn-lt"/>
              </a:rPr>
              <a:t>узалежнених</a:t>
            </a:r>
            <a:r>
              <a:rPr lang="uk-UA" sz="2000" dirty="0">
                <a:latin typeface="+mn-lt"/>
              </a:rPr>
              <a:t> осіб;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Tx/>
              <a:buChar char="-"/>
              <a:defRPr/>
            </a:pPr>
            <a:r>
              <a:rPr lang="uk-UA" sz="2000" dirty="0">
                <a:latin typeface="+mn-lt"/>
              </a:rPr>
              <a:t>забезпечення виявлення незаконного обігу та вживання наркотиків, контрафактного алкоголю як передумови запобігання та ефективного лікування наркозалежності;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Tx/>
              <a:buChar char="-"/>
              <a:defRPr/>
            </a:pPr>
            <a:r>
              <a:rPr lang="uk-UA" sz="2000" dirty="0">
                <a:latin typeface="+mn-lt"/>
              </a:rPr>
              <a:t>здійснення інформаційно-просвітницької діяльності.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Tx/>
              <a:buChar char="-"/>
              <a:defRPr/>
            </a:pP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Tx/>
              <a:buChar char="-"/>
              <a:defRPr/>
            </a:pP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>
                <a:latin typeface="+mn-lt"/>
              </a:rPr>
              <a:t>Завдання Стратегії</a:t>
            </a: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24581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24582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781675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algn="ctr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b="1" dirty="0">
                <a:solidFill>
                  <a:srgbClr val="003366"/>
                </a:solidFill>
                <a:latin typeface="Georgia"/>
              </a:rPr>
              <a:t>Забезпечення ефективної координації дій між органами державної влади, органами місцевого самоврядування та інститутами громадянського суспільства  міжвідомчого співробітництва та взаємодії</a:t>
            </a:r>
            <a:endParaRPr lang="uk-UA" sz="2000" b="1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b="1" dirty="0">
              <a:latin typeface="+mn-lt"/>
            </a:endParaRPr>
          </a:p>
          <a:p>
            <a:pPr indent="360000" algn="just" eaLnBrk="1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Створення координаційного органу з реалізації Стратегії з протидії алкоголізму та наркоманії у Львівській області та забезпечення його діяльності на обласному, районному рівні та рівні органів місцевого самоврядування;</a:t>
            </a:r>
          </a:p>
          <a:p>
            <a:pPr indent="360000" algn="just" eaLnBrk="1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 Розробка, затвердження та впровадження Стратегії з протидії алкоголізму та наркоманії у Львівській області та щорічних заходів з її реалізації на обласному, районному рівні та органів місцевого самоврядування з врахуванням потреб громади;</a:t>
            </a:r>
          </a:p>
          <a:p>
            <a:pPr indent="360000" algn="just" eaLnBrk="1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Розробка та впровадження рекомендаційних програм та методик з протидії алкоголізму та наркоманії для місцевих органів виконавчої влади та органів місцевого самоврядування;</a:t>
            </a:r>
          </a:p>
          <a:p>
            <a:pPr indent="360000" algn="just" eaLnBrk="1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Укладання Меморандумів про співпрацю між органами влади, органами місцевого самоврядування та недержавними організаціями щодо і протидії алкоголізму та наркоманії на місцевому рівні;</a:t>
            </a:r>
          </a:p>
          <a:p>
            <a:pPr indent="360000" algn="just" eaLnBrk="1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Організація та систематичне проведення із залученням громадськості міжвідомчих нарад, круглих столів, семінарів, з метою організації, дієвої взаємодії , обміну інформації щодо протидії алкоголізму та наркоманії.</a:t>
            </a:r>
            <a:endParaRPr lang="uk-UA" sz="2000" b="1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>
                <a:latin typeface="+mn-lt"/>
              </a:rPr>
              <a:t>Заходи Стратегії</a:t>
            </a: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26629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26630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567363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indent="720725" algn="ctr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b="1" dirty="0">
                <a:latin typeface="+mn-lt"/>
              </a:rPr>
              <a:t>Налагодження ефективної системи профілактики та  формування здорового способу життя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b="1" dirty="0">
              <a:latin typeface="+mn-lt"/>
            </a:endParaRPr>
          </a:p>
          <a:p>
            <a:pPr indent="360000" algn="just" eaLnBrk="1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2000" dirty="0">
                <a:latin typeface="+mn-lt"/>
              </a:rPr>
              <a:t>Розробка та затвердження освітніх програм з профілактики вживання алкоголю та </a:t>
            </a:r>
            <a:r>
              <a:rPr lang="uk-UA" sz="2000" dirty="0" err="1">
                <a:latin typeface="+mn-lt"/>
              </a:rPr>
              <a:t>психоактивних</a:t>
            </a:r>
            <a:r>
              <a:rPr lang="uk-UA" sz="2000" dirty="0">
                <a:latin typeface="+mn-lt"/>
              </a:rPr>
              <a:t> речовин серед учнів молодших, середніх та старших класів, студентів та молоді;</a:t>
            </a:r>
          </a:p>
          <a:p>
            <a:pPr indent="360000" algn="just" eaLnBrk="1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2000" dirty="0">
                <a:latin typeface="+mn-lt"/>
              </a:rPr>
              <a:t>Апробація/впровадження  затверджених освітніх програм з профілактики вживання алкоголю та </a:t>
            </a:r>
            <a:r>
              <a:rPr lang="uk-UA" sz="2000" dirty="0" err="1">
                <a:latin typeface="+mn-lt"/>
              </a:rPr>
              <a:t>психоактивних</a:t>
            </a:r>
            <a:r>
              <a:rPr lang="uk-UA" sz="2000" dirty="0">
                <a:latin typeface="+mn-lt"/>
              </a:rPr>
              <a:t> речовин серед учнів молодших, середніх, старших класів та студентів у навчальних закладах області;</a:t>
            </a:r>
          </a:p>
          <a:p>
            <a:pPr indent="360000" algn="just" eaLnBrk="1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2000" dirty="0">
                <a:latin typeface="+mn-lt"/>
              </a:rPr>
              <a:t>Організація проведення масових культурних в </a:t>
            </a:r>
            <a:r>
              <a:rPr lang="uk-UA" sz="2000" dirty="0" err="1">
                <a:latin typeface="+mn-lt"/>
              </a:rPr>
              <a:t>т.ч</a:t>
            </a:r>
            <a:r>
              <a:rPr lang="uk-UA" sz="2000" dirty="0">
                <a:latin typeface="+mn-lt"/>
              </a:rPr>
              <a:t> виставок, презентацій, </a:t>
            </a:r>
            <a:r>
              <a:rPr lang="uk-UA" sz="2000" dirty="0" err="1">
                <a:latin typeface="+mn-lt"/>
              </a:rPr>
              <a:t>флешмобів</a:t>
            </a:r>
            <a:r>
              <a:rPr lang="uk-UA" sz="2000" dirty="0">
                <a:latin typeface="+mn-lt"/>
              </a:rPr>
              <a:t>, спортивних заходів серед усіх верст населення, в </a:t>
            </a:r>
            <a:r>
              <a:rPr lang="uk-UA" sz="2000" dirty="0" err="1">
                <a:latin typeface="+mn-lt"/>
              </a:rPr>
              <a:t>т.ч</a:t>
            </a:r>
            <a:r>
              <a:rPr lang="uk-UA" sz="2000" dirty="0">
                <a:latin typeface="+mn-lt"/>
              </a:rPr>
              <a:t> із залученням </a:t>
            </a:r>
            <a:r>
              <a:rPr lang="uk-UA" sz="2000" dirty="0" err="1">
                <a:latin typeface="+mn-lt"/>
              </a:rPr>
              <a:t>узалежнених</a:t>
            </a:r>
            <a:r>
              <a:rPr lang="uk-UA" sz="2000" dirty="0">
                <a:latin typeface="+mn-lt"/>
              </a:rPr>
              <a:t> осіб, з метою популяризації тверезого відпочинку;</a:t>
            </a:r>
          </a:p>
          <a:p>
            <a:pPr indent="360000" algn="just" eaLnBrk="1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2000" dirty="0">
                <a:latin typeface="+mn-lt"/>
              </a:rPr>
              <a:t>Проведення профілактичної просвіти батьків щодо запобігання шкідливим звичкам, формування батьківських компетенцій щодо вживання алкоголю з метою допущення вживання алкоголю дітьми та в присутності дітей;</a:t>
            </a:r>
          </a:p>
          <a:p>
            <a:pPr indent="360000" algn="just" eaLnBrk="1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2000" dirty="0">
                <a:latin typeface="+mn-lt"/>
              </a:rPr>
              <a:t>Проведення  тренінгових занять, лекцій, </a:t>
            </a:r>
            <a:r>
              <a:rPr lang="uk-UA" sz="2000" dirty="0" err="1">
                <a:latin typeface="+mn-lt"/>
              </a:rPr>
              <a:t>флешмобів</a:t>
            </a:r>
            <a:r>
              <a:rPr lang="uk-UA" sz="2000" dirty="0">
                <a:latin typeface="+mn-lt"/>
              </a:rPr>
              <a:t> щодо профілактики </a:t>
            </a:r>
            <a:r>
              <a:rPr lang="uk-UA" sz="2000" dirty="0" err="1">
                <a:latin typeface="+mn-lt"/>
              </a:rPr>
              <a:t>узалежнень</a:t>
            </a:r>
            <a:r>
              <a:rPr lang="uk-UA" sz="2000" dirty="0">
                <a:latin typeface="+mn-lt"/>
              </a:rPr>
              <a:t> та формування здорового способу життя серед молодих подружніх пар та вагітних жінок;</a:t>
            </a:r>
          </a:p>
          <a:p>
            <a:pPr indent="360000" algn="just" eaLnBrk="1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2000" dirty="0">
                <a:latin typeface="+mn-lt"/>
              </a:rPr>
              <a:t>Організація роботи виїзних консультаційних пунктів, з метою проведення інформаційно-профілактичної роботи.</a:t>
            </a: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>
                <a:latin typeface="+mn-lt"/>
              </a:rPr>
              <a:t>Заходи Стратегії</a:t>
            </a: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28677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28678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567363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720725" algn="ctr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b="1" dirty="0">
                <a:latin typeface="+mn-lt"/>
              </a:rPr>
              <a:t>Виявлення та підтримка сімей, які перебувають в складних життєвих обставинах, внаслідок алкогольної чи наркотичної залежності</a:t>
            </a:r>
          </a:p>
          <a:p>
            <a:pPr indent="720725" algn="ctr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b="1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Ввести штатні посади фахівців із соціальної роботи відповідно до нормативів забезпечення соціальної роботи у громаді та забезпечити технічне оснащення їх робочого місця;</a:t>
            </a: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Виявлення та підтримка сімей, які перебувають в складних життєвих обставинах, внаслідок алкогольної чи наркотичної залежності;</a:t>
            </a: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Проведення профілактичної роботи з протидії </a:t>
            </a:r>
            <a:r>
              <a:rPr lang="uk-UA" sz="1900" dirty="0" err="1">
                <a:latin typeface="+mn-lt"/>
              </a:rPr>
              <a:t>узалежнень</a:t>
            </a:r>
            <a:r>
              <a:rPr lang="uk-UA" sz="1900" dirty="0">
                <a:latin typeface="+mn-lt"/>
              </a:rPr>
              <a:t> під час відвідування сімей при здійсненні перевірок використання допомог при народженні дітей, малозабезпеченим та багатодітним сім’ям;</a:t>
            </a: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Проведення профілактичної роботи з протидії </a:t>
            </a:r>
            <a:r>
              <a:rPr lang="uk-UA" sz="1900" dirty="0" err="1">
                <a:latin typeface="+mn-lt"/>
              </a:rPr>
              <a:t>узалежнень</a:t>
            </a:r>
            <a:r>
              <a:rPr lang="uk-UA" sz="1900" dirty="0">
                <a:latin typeface="+mn-lt"/>
              </a:rPr>
              <a:t> в процесі здійснення оцінки дитини та її сім’ї та надання необхідних соціальних послуг.</a:t>
            </a: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900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900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9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>
                <a:latin typeface="+mn-lt"/>
              </a:rPr>
              <a:t>Заходи Стратегії</a:t>
            </a:r>
          </a:p>
        </p:txBody>
      </p:sp>
    </p:spTree>
  </p:cSld>
  <p:clrMapOvr>
    <a:masterClrMapping/>
  </p:clrMapOvr>
  <p:transition>
    <p:fade/>
  </p:transition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7-00134_MS_Qwest_template_Segoe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Белый текст и шрифт Courier для слайдов с кодом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України">
  <a:themeElements>
    <a:clrScheme name="Інше 4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264C72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BF9900"/>
      </a:hlink>
      <a:folHlink>
        <a:srgbClr val="FFCC00"/>
      </a:folHlink>
    </a:clrScheme>
    <a:fontScheme name="Міська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Місь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України" id="{6F444DCD-03C9-4A22-A70C-215421B4C8EB}" vid="{62947EB4-AC67-4988-B973-6A6C9AEF5568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Образцы слайдов презентации (синее оформление с белым облаком внизу)</Template>
  <TotalTime>7555</TotalTime>
  <Words>2128</Words>
  <Application>Microsoft Office PowerPoint</Application>
  <PresentationFormat>Pokaz na ekranie (4:3)</PresentationFormat>
  <Paragraphs>210</Paragraphs>
  <Slides>18</Slides>
  <Notes>18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3</vt:i4>
      </vt:variant>
      <vt:variant>
        <vt:lpstr>Tytuły slajdów</vt:lpstr>
      </vt:variant>
      <vt:variant>
        <vt:i4>18</vt:i4>
      </vt:variant>
    </vt:vector>
  </HeadingPairs>
  <TitlesOfParts>
    <vt:vector size="29" baseType="lpstr">
      <vt:lpstr>Arial</vt:lpstr>
      <vt:lpstr>Calibri</vt:lpstr>
      <vt:lpstr>Courier New</vt:lpstr>
      <vt:lpstr>Georgia</vt:lpstr>
      <vt:lpstr>Times New Roman</vt:lpstr>
      <vt:lpstr>Trebuchet MS</vt:lpstr>
      <vt:lpstr>Wingdings</vt:lpstr>
      <vt:lpstr>Wingdings 2</vt:lpstr>
      <vt:lpstr>7-00134_MS_Qwest_template_Segoe</vt:lpstr>
      <vt:lpstr>Белый текст и шрифт Courier для слайдов с кодом</vt:lpstr>
      <vt:lpstr>України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Департамент соціального захисту населення облдержадміністрації Управління з питань праці та сімейної політики  ВІДДІЛ СІМЕЙНОЇ ПОЛІТИКИ</dc:title>
  <dc:creator>SP1</dc:creator>
  <cp:lastModifiedBy>Tomasz Kowalewicz</cp:lastModifiedBy>
  <cp:revision>449</cp:revision>
  <cp:lastPrinted>2020-12-06T14:06:43Z</cp:lastPrinted>
  <dcterms:created xsi:type="dcterms:W3CDTF">2016-04-21T16:27:14Z</dcterms:created>
  <dcterms:modified xsi:type="dcterms:W3CDTF">2020-12-07T18:55:50Z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TC102867179990</vt:lpwstr>
  </property>
</Properties>
</file>