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954" r:id="rId4"/>
  </p:sldMasterIdLst>
  <p:notesMasterIdLst>
    <p:notesMasterId r:id="rId31"/>
  </p:notesMasterIdLst>
  <p:handoutMasterIdLst>
    <p:handoutMasterId r:id="rId32"/>
  </p:handoutMasterIdLst>
  <p:sldIdLst>
    <p:sldId id="261" r:id="rId5"/>
    <p:sldId id="273" r:id="rId6"/>
    <p:sldId id="280" r:id="rId7"/>
    <p:sldId id="286" r:id="rId8"/>
    <p:sldId id="300" r:id="rId9"/>
    <p:sldId id="319" r:id="rId10"/>
    <p:sldId id="325" r:id="rId11"/>
    <p:sldId id="314" r:id="rId12"/>
    <p:sldId id="333" r:id="rId13"/>
    <p:sldId id="315" r:id="rId14"/>
    <p:sldId id="382" r:id="rId15"/>
    <p:sldId id="348" r:id="rId16"/>
    <p:sldId id="342" r:id="rId17"/>
    <p:sldId id="343" r:id="rId18"/>
    <p:sldId id="351" r:id="rId19"/>
    <p:sldId id="354" r:id="rId20"/>
    <p:sldId id="373" r:id="rId21"/>
    <p:sldId id="358" r:id="rId22"/>
    <p:sldId id="359" r:id="rId23"/>
    <p:sldId id="361" r:id="rId24"/>
    <p:sldId id="384" r:id="rId25"/>
    <p:sldId id="365" r:id="rId26"/>
    <p:sldId id="366" r:id="rId27"/>
    <p:sldId id="345" r:id="rId28"/>
    <p:sldId id="387" r:id="rId29"/>
    <p:sldId id="306" r:id="rId30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503A"/>
    <a:srgbClr val="E58C09"/>
    <a:srgbClr val="EEEEEE"/>
    <a:srgbClr val="87175F"/>
    <a:srgbClr val="EEC621"/>
    <a:srgbClr val="43467B"/>
    <a:srgbClr val="AEA422"/>
    <a:srgbClr val="F69E1D"/>
    <a:srgbClr val="E19E6B"/>
    <a:srgbClr val="DDB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5034" autoAdjust="0"/>
  </p:normalViewPr>
  <p:slideViewPr>
    <p:cSldViewPr>
      <p:cViewPr varScale="1">
        <p:scale>
          <a:sx n="82" d="100"/>
          <a:sy n="82" d="100"/>
        </p:scale>
        <p:origin x="126" y="642"/>
      </p:cViewPr>
      <p:guideLst/>
    </p:cSldViewPr>
  </p:slideViewPr>
  <p:outlineViewPr>
    <p:cViewPr>
      <p:scale>
        <a:sx n="33" d="100"/>
        <a:sy n="33" d="100"/>
      </p:scale>
      <p:origin x="0" y="-208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19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4464472-DAE5-4012-9A5A-CB432293B4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586DB41-0314-4E22-8F5A-547FA67B06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-10886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5E897B8-72E6-4666-994A-F7B89199C8A8}" type="datetime1">
              <a:rPr lang="ru-RU" smtClean="0">
                <a:latin typeface="Calibri" panose="020F0502020204030204" pitchFamily="34" charset="0"/>
              </a:rPr>
              <a:t>06.12.2020</a:t>
            </a:fld>
            <a:endParaRPr lang="ru-RU">
              <a:latin typeface="Calibri" panose="020F0502020204030204" pitchFamily="34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63188E-D235-4A3B-823C-E0E10F336C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04D3A68C-A1CC-4704-8503-01E13B0AED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1BB1589-0F8A-400D-AEF4-57688446A2F5}" type="slidenum">
              <a:rPr lang="ru-RU" smtClean="0">
                <a:latin typeface="Calibri" panose="020F0502020204030204" pitchFamily="34" charset="0"/>
              </a:rPr>
              <a:t>‹#›</a:t>
            </a:fld>
            <a:endParaRPr 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105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363A162-7406-4C22-9783-DA5D5D682FCC}" type="datetime1">
              <a:rPr lang="ru-RU" noProof="0" smtClean="0"/>
              <a:t>06.12.2020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AE5FABD-26C8-4F74-B1E3-45BC91BC9D7B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077535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987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10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746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294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 rtl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598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ru-RU" smtClean="0"/>
              <a:pPr rtl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231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_Темно-желты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marL="0" lvl="0" algn="ctr" rtl="0"/>
            <a:r>
              <a:rPr lang="ru-RU" noProof="0"/>
              <a:t>I</a:t>
            </a:r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49" name="Полилиния: фигура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rtlCol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2625404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2667000"/>
            <a:ext cx="10288693" cy="3660648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529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425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Сине-зеле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88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Оранже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971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Розо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375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Светло-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665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Сер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620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Участок_синего_треугольника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 7">
            <a:extLst>
              <a:ext uri="{FF2B5EF4-FFF2-40B4-BE49-F238E27FC236}">
                <a16:creationId xmlns:a16="http://schemas.microsoft.com/office/drawing/2014/main" id="{605BCA9F-FC20-461D-9118-7EC2AC28D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75958" y="0"/>
            <a:ext cx="9016043" cy="6858000"/>
          </a:xfrm>
          <a:custGeom>
            <a:avLst/>
            <a:gdLst>
              <a:gd name="connsiteX0" fmla="*/ 5153328 w 9016043"/>
              <a:gd name="connsiteY0" fmla="*/ 0 h 6858000"/>
              <a:gd name="connsiteX1" fmla="*/ 9016043 w 9016043"/>
              <a:gd name="connsiteY1" fmla="*/ 0 h 6858000"/>
              <a:gd name="connsiteX2" fmla="*/ 9016043 w 9016043"/>
              <a:gd name="connsiteY2" fmla="*/ 6858000 h 6858000"/>
              <a:gd name="connsiteX3" fmla="*/ 0 w 9016043"/>
              <a:gd name="connsiteY3" fmla="*/ 6858000 h 6858000"/>
              <a:gd name="connsiteX4" fmla="*/ 5153328 w 9016043"/>
              <a:gd name="connsiteY4" fmla="*/ 68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6043" h="6858000">
                <a:moveTo>
                  <a:pt x="5153328" y="0"/>
                </a:moveTo>
                <a:lnTo>
                  <a:pt x="9016043" y="0"/>
                </a:lnTo>
                <a:lnTo>
                  <a:pt x="9016043" y="6858000"/>
                </a:lnTo>
                <a:lnTo>
                  <a:pt x="0" y="6858000"/>
                </a:lnTo>
                <a:lnTo>
                  <a:pt x="5153328" y="6818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092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2667000"/>
            <a:ext cx="5775960" cy="3660648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8F869F17-9BF3-4974-956D-0CBCD60BA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137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изображение_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2667000"/>
            <a:ext cx="5775960" cy="3660648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A654DBB0-1027-4E5D-B635-00F2F173A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771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_Темно-желты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marL="0" lvl="0" algn="ctr" rtl="0"/>
            <a:r>
              <a:rPr lang="ru-RU" noProof="0"/>
              <a:t>I</a:t>
            </a:r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49" name="Полилиния: фигура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rtlCol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1392082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изображение_белая 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01" y="112976"/>
            <a:ext cx="6858000" cy="6745024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E59725C5-1168-4A5F-B420-8E05620196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5238089" y="208890"/>
            <a:ext cx="6745024" cy="6553200"/>
          </a:xfrm>
          <a:gradFill flip="none" rotWithShape="1">
            <a:gsLst>
              <a:gs pos="0">
                <a:schemeClr val="bg1"/>
              </a:gs>
              <a:gs pos="82000">
                <a:schemeClr val="bg1">
                  <a:alpha val="0"/>
                </a:schemeClr>
              </a:gs>
            </a:gsLst>
            <a:lin ang="16200000" scaled="1"/>
            <a:tileRect/>
          </a:gra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2667000"/>
            <a:ext cx="5775960" cy="3660648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6" name="Номер слайда 5">
            <a:extLst>
              <a:ext uri="{FF2B5EF4-FFF2-40B4-BE49-F238E27FC236}">
                <a16:creationId xmlns:a16="http://schemas.microsoft.com/office/drawing/2014/main" id="{7532AFA8-ADE4-4C3E-AF0A-235C72499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721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pos="43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горизонтальное изображение_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11094718" cy="1757126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709677"/>
            <a:ext cx="11094717" cy="1500876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4232B29A-2701-4A73-83CF-09E0AB1B2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410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, содержимое и половинное изображение_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5775959" cy="3543552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553200" y="2667001"/>
            <a:ext cx="5090157" cy="3543552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6A52166E-5DA9-4AA1-9355-E8DBFDD90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09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винное изображение, заголовок, содержимое и 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617492"/>
            <a:ext cx="9890759" cy="1527048"/>
          </a:xfrm>
        </p:spPr>
        <p:txBody>
          <a:bodyPr lIns="91440" rIns="9144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2" name="Номер слайда 5">
            <a:extLst>
              <a:ext uri="{FF2B5EF4-FFF2-40B4-BE49-F238E27FC236}">
                <a16:creationId xmlns:a16="http://schemas.microsoft.com/office/drawing/2014/main" id="{E9FF8476-DF8C-4276-8CF6-44BC91B88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053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винное изображение, заголовок, два столбца, содержимое и 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11099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4617492"/>
            <a:ext cx="5212080" cy="1527048"/>
          </a:xfrm>
        </p:spPr>
        <p:txBody>
          <a:bodyPr lIns="91440" rIns="9144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2" name="Объект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446520" y="4617492"/>
            <a:ext cx="5212080" cy="1527048"/>
          </a:xfrm>
        </p:spPr>
        <p:txBody>
          <a:bodyPr lIns="91440" rIns="9144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4" name="Номер слайда 5">
            <a:extLst>
              <a:ext uri="{FF2B5EF4-FFF2-40B4-BE49-F238E27FC236}">
                <a16:creationId xmlns:a16="http://schemas.microsoft.com/office/drawing/2014/main" id="{FC5AD12C-F7F6-431D-ABA4-F7E37CACE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030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овинное изображение, заголовок, два столбца, содержимое и 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698" y="3735622"/>
            <a:ext cx="5013960" cy="2408917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6">
            <a:extLst>
              <a:ext uri="{FF2B5EF4-FFF2-40B4-BE49-F238E27FC236}">
                <a16:creationId xmlns:a16="http://schemas.microsoft.com/office/drawing/2014/main" id="{38376498-C218-4EDB-8416-A59802EF2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39000" y="1981199"/>
            <a:ext cx="4389542" cy="4163339"/>
          </a:xfr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2" name="Объект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589520" y="2286000"/>
            <a:ext cx="3688080" cy="3581400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Важное содержимое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1EC81B64-070E-43F3-BCB5-833AB965D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3717925"/>
            <a:ext cx="914400" cy="930275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5" name="Номер слайда 5">
            <a:extLst>
              <a:ext uri="{FF2B5EF4-FFF2-40B4-BE49-F238E27FC236}">
                <a16:creationId xmlns:a16="http://schemas.microsoft.com/office/drawing/2014/main" id="{8D5893EC-1256-429B-9581-379342C23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431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овинное изображение, несколько изображений, заголовок, два столбца, содержимое и 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4176259"/>
            <a:ext cx="4343400" cy="1968280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4" name="Рисунок 8">
            <a:extLst>
              <a:ext uri="{FF2B5EF4-FFF2-40B4-BE49-F238E27FC236}">
                <a16:creationId xmlns:a16="http://schemas.microsoft.com/office/drawing/2014/main" id="{96DE17A8-F4B7-4571-A6E8-FD28BA425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2834" y="1066801"/>
            <a:ext cx="3505199" cy="50777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5" name="Рисунок 8">
            <a:extLst>
              <a:ext uri="{FF2B5EF4-FFF2-40B4-BE49-F238E27FC236}">
                <a16:creationId xmlns:a16="http://schemas.microsoft.com/office/drawing/2014/main" id="{9D9A0502-98A2-467D-BE1C-CE8391C73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91000" y="4343400"/>
            <a:ext cx="2743200" cy="18011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6" name="Рисунок 8">
            <a:extLst>
              <a:ext uri="{FF2B5EF4-FFF2-40B4-BE49-F238E27FC236}">
                <a16:creationId xmlns:a16="http://schemas.microsoft.com/office/drawing/2014/main" id="{8298DB4E-3B92-4CA4-852A-9F647E721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91000" y="1066801"/>
            <a:ext cx="2743200" cy="3126023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2E528B4D-15E8-4161-96F7-75D0217AD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429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целиком с верхней полос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6745024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0" name="Номер слайда 5">
            <a:extLst>
              <a:ext uri="{FF2B5EF4-FFF2-40B4-BE49-F238E27FC236}">
                <a16:creationId xmlns:a16="http://schemas.microsoft.com/office/drawing/2014/main" id="{7C67066A-9B9E-468B-97C6-94BF615FA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AF7E6-6C19-4A41-BFA5-44C4F2A3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1124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цели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7" name="Номер слайда 5">
            <a:extLst>
              <a:ext uri="{FF2B5EF4-FFF2-40B4-BE49-F238E27FC236}">
                <a16:creationId xmlns:a16="http://schemas.microsoft.com/office/drawing/2014/main" id="{9FC59837-0A86-4467-BB38-E2AC882F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57779-E765-4EC2-825C-B8E41285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04607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Изображение цели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6" name="Текст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1801" y="1189969"/>
            <a:ext cx="4389542" cy="4677431"/>
          </a:xfrm>
          <a:solidFill>
            <a:schemeClr val="bg1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12321" y="1494770"/>
            <a:ext cx="3688080" cy="3915430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Важное содержимое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5AE16EF6-8987-4193-B346-1BEA14401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2D4840-4EB5-4438-9A16-D0006A68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641329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91470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Титульный слайд_Темно-желты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6">
            <a:extLst>
              <a:ext uri="{FF2B5EF4-FFF2-40B4-BE49-F238E27FC236}">
                <a16:creationId xmlns:a16="http://schemas.microsoft.com/office/drawing/2014/main" id="{50D09E5B-B146-4D08-82EC-846DD89B0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462" y="0"/>
            <a:ext cx="9931338" cy="6823040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2" name="Текст 16">
            <a:extLst>
              <a:ext uri="{FF2B5EF4-FFF2-40B4-BE49-F238E27FC236}">
                <a16:creationId xmlns:a16="http://schemas.microsoft.com/office/drawing/2014/main" id="{88940597-2E9A-4141-B2D0-C488487F1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0"/>
            <a:ext cx="50863" cy="6858000"/>
          </a:xfrm>
          <a:solidFill>
            <a:schemeClr val="accent2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0600" y="609600"/>
            <a:ext cx="7429500" cy="56388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1905000"/>
            <a:ext cx="5864382" cy="2275238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295400" y="4297679"/>
            <a:ext cx="4072586" cy="1463040"/>
          </a:xfrm>
        </p:spPr>
        <p:txBody>
          <a:bodyPr lIns="91440" rIns="91440" rtlCol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13" name="Текст 16">
            <a:extLst>
              <a:ext uri="{FF2B5EF4-FFF2-40B4-BE49-F238E27FC236}">
                <a16:creationId xmlns:a16="http://schemas.microsoft.com/office/drawing/2014/main" id="{EA44EEDB-C599-41AA-9D84-D53811C28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896" y="0"/>
            <a:ext cx="63502" cy="6858000"/>
          </a:xfrm>
          <a:solidFill>
            <a:schemeClr val="accent2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4" name="Текст 16">
            <a:extLst>
              <a:ext uri="{FF2B5EF4-FFF2-40B4-BE49-F238E27FC236}">
                <a16:creationId xmlns:a16="http://schemas.microsoft.com/office/drawing/2014/main" id="{FE574478-76DE-4613-8FBD-36B353081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391" y="0"/>
            <a:ext cx="63502" cy="6858000"/>
          </a:xfrm>
          <a:solidFill>
            <a:schemeClr val="accent2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3695653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Изображение цели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6" name="Текст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2269" y="1189969"/>
            <a:ext cx="4389542" cy="4677431"/>
          </a:xfrm>
          <a:solidFill>
            <a:schemeClr val="accent2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2789" y="1494770"/>
            <a:ext cx="3688080" cy="3915430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Важное содержимое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1AC89BA5-7D71-4838-92DC-A9DD44EC0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614DBA-0879-4C83-B4B4-EECB085A2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44196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19768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, подзаголовок, содержимое и половинное изображение_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021648"/>
            <a:ext cx="5090157" cy="1884265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5090157" cy="757130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 dirty="0"/>
              <a:t>ДОБАВИТЬ ДОПОЛНИТЕЛЬНЫЙ ТЕКСТ </a:t>
            </a:r>
          </a:p>
        </p:txBody>
      </p:sp>
      <p:sp>
        <p:nvSpPr>
          <p:cNvPr id="12" name="Объект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527803" y="4021648"/>
            <a:ext cx="5090157" cy="1884265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27803" y="3429000"/>
            <a:ext cx="5090157" cy="757130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ru-RU" noProof="0" dirty="0"/>
              <a:t>ДОБАВИТЬ ДОПОЛНИТЕЛЬНЫЙ ТЕКСТ </a:t>
            </a:r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5" name="Рисунок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27803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7" name="Номер слайда 5">
            <a:extLst>
              <a:ext uri="{FF2B5EF4-FFF2-40B4-BE49-F238E27FC236}">
                <a16:creationId xmlns:a16="http://schemas.microsoft.com/office/drawing/2014/main" id="{C94646A1-59D8-49D7-B0E1-B7771AB22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66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, подзаголовок, содержимое и половинное изображение_верхняя полоса в виде фигу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021648"/>
            <a:ext cx="3474720" cy="1884265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2" name="Объект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358640" y="4021648"/>
            <a:ext cx="3474720" cy="1884265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8640" y="3429000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5" name="Рисунок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58640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6" name="Объект 6">
            <a:extLst>
              <a:ext uri="{FF2B5EF4-FFF2-40B4-BE49-F238E27FC236}">
                <a16:creationId xmlns:a16="http://schemas.microsoft.com/office/drawing/2014/main" id="{F4C1E55C-86D8-4053-9865-59D5B4F8A350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68640" y="4021648"/>
            <a:ext cx="3474720" cy="1884265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3B68B60C-9D86-4961-A5CE-AB650CA336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68640" y="3429000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9" name="Рисунок 7">
            <a:extLst>
              <a:ext uri="{FF2B5EF4-FFF2-40B4-BE49-F238E27FC236}">
                <a16:creationId xmlns:a16="http://schemas.microsoft.com/office/drawing/2014/main" id="{AFE200E7-D3F0-41C3-92B0-E09677035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68336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1" name="Номер слайда 5">
            <a:extLst>
              <a:ext uri="{FF2B5EF4-FFF2-40B4-BE49-F238E27FC236}">
                <a16:creationId xmlns:a16="http://schemas.microsoft.com/office/drawing/2014/main" id="{520633DF-6AFD-4B07-9AFD-09317A9CC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824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значок, содержимое, 2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38400"/>
            <a:ext cx="5901458" cy="975260"/>
          </a:xfrm>
        </p:spPr>
        <p:txBody>
          <a:bodyPr lIns="91440" rIns="91440" rtlCol="0" anchor="ctr">
            <a:noAutofit/>
          </a:bodyPr>
          <a:lstStyle>
            <a:lvl1pPr>
              <a:defRPr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3664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0" name="Объект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4391622"/>
            <a:ext cx="5901458" cy="975260"/>
          </a:xfrm>
        </p:spPr>
        <p:txBody>
          <a:bodyPr lIns="91440" rIns="91440" rtlCol="0" anchor="ctr">
            <a:noAutofit/>
          </a:bodyPr>
          <a:lstStyle>
            <a:lvl1pPr>
              <a:defRPr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4666886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4517480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157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значок, содержимое, 3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23061"/>
            <a:ext cx="5901458" cy="1005939"/>
          </a:xfrm>
        </p:spPr>
        <p:txBody>
          <a:bodyPr lIns="91440" rIns="91440" rtlCol="0"/>
          <a:lstStyle>
            <a:lvl1pPr>
              <a:defRPr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2340"/>
            <a:ext cx="3810000" cy="427380"/>
          </a:xfrm>
          <a:noFill/>
        </p:spPr>
        <p:txBody>
          <a:bodyPr wrap="square" lIns="91440" rIns="91440" rtlCol="0" anchor="ctr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 dirty="0"/>
              <a:t>ДОБАВИТЬ ДОПОЛНИТЕЛЬНЫЙ ТЕКСТ </a:t>
            </a:r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0" name="Объект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3556396"/>
            <a:ext cx="5901458" cy="1005939"/>
          </a:xfrm>
        </p:spPr>
        <p:txBody>
          <a:bodyPr lIns="91440" rIns="91440" rtlCol="0"/>
          <a:lstStyle>
            <a:lvl1pPr>
              <a:defRPr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3845675"/>
            <a:ext cx="3810000" cy="427380"/>
          </a:xfrm>
          <a:noFill/>
        </p:spPr>
        <p:txBody>
          <a:bodyPr wrap="square" lIns="91440" rIns="91440" rtlCol="0" anchor="ctr">
            <a:sp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3697593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Объект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562600" y="4689732"/>
            <a:ext cx="5901458" cy="1005939"/>
          </a:xfrm>
        </p:spPr>
        <p:txBody>
          <a:bodyPr lIns="91440" rIns="91440" rtlCol="0"/>
          <a:lstStyle>
            <a:lvl1pPr>
              <a:defRPr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4000" y="4979011"/>
            <a:ext cx="3810000" cy="427380"/>
          </a:xfrm>
          <a:noFill/>
        </p:spPr>
        <p:txBody>
          <a:bodyPr wrap="square" lIns="91440" rIns="91440" rtlCol="0" anchor="ctr">
            <a:sp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9" name="Рисунок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48944" y="4830929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2847411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ковой участок заголовка, значок, содержимое, 3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51214" y="2035302"/>
            <a:ext cx="4312844" cy="914490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840" y="2280181"/>
            <a:ext cx="4937760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56426" y="1935993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0" name="Объект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71132" y="3576256"/>
            <a:ext cx="5392925" cy="914490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8640" y="3846999"/>
            <a:ext cx="4023360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22" name="Рисунок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774508" y="350281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Объект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949699" y="5117210"/>
            <a:ext cx="6514359" cy="914490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ru-RU" noProof="0"/>
              <a:t>Текст описания 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8641" y="5362089"/>
            <a:ext cx="2956560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6"/>
                </a:solidFill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19" name="Рисунок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80392" y="501790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5" name="Полилиния: Фигура 34">
            <a:extLst>
              <a:ext uri="{FF2B5EF4-FFF2-40B4-BE49-F238E27FC236}">
                <a16:creationId xmlns:a16="http://schemas.microsoft.com/office/drawing/2014/main" id="{79F57DF2-7AB9-4D3A-AADE-E93D5621B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974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ковой участок заголовка, 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018097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C6B9C406-BFD3-481F-9B48-3DCA3A330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7518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4AF3D50D-B3D8-4A41-84D8-4BE250D1B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856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Рисунок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1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 1</a:t>
            </a:r>
          </a:p>
        </p:txBody>
      </p:sp>
      <p:sp>
        <p:nvSpPr>
          <p:cNvPr id="30" name="Рисунок 8">
            <a:extLst>
              <a:ext uri="{FF2B5EF4-FFF2-40B4-BE49-F238E27FC236}">
                <a16:creationId xmlns:a16="http://schemas.microsoft.com/office/drawing/2014/main" id="{6321F101-EC7B-4128-A7FA-373AC507D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672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 2</a:t>
            </a:r>
          </a:p>
        </p:txBody>
      </p:sp>
      <p:sp>
        <p:nvSpPr>
          <p:cNvPr id="31" name="Рисунок 8">
            <a:extLst>
              <a:ext uri="{FF2B5EF4-FFF2-40B4-BE49-F238E27FC236}">
                <a16:creationId xmlns:a16="http://schemas.microsoft.com/office/drawing/2014/main" id="{229667AF-39CB-43E6-8D30-A2DDF8365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010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 3</a:t>
            </a:r>
          </a:p>
        </p:txBody>
      </p:sp>
      <p:sp>
        <p:nvSpPr>
          <p:cNvPr id="32" name="Текст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5542992"/>
            <a:ext cx="36423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 dirty="0"/>
              <a:t>ДОБАВЬТЕ ТЕКСТ </a:t>
            </a:r>
          </a:p>
        </p:txBody>
      </p:sp>
      <p:sp>
        <p:nvSpPr>
          <p:cNvPr id="33" name="Текст 7">
            <a:extLst>
              <a:ext uri="{FF2B5EF4-FFF2-40B4-BE49-F238E27FC236}">
                <a16:creationId xmlns:a16="http://schemas.microsoft.com/office/drawing/2014/main" id="{EB4CA538-2AD9-458A-B582-2FBFEAF60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5542992"/>
            <a:ext cx="36423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35" name="Текст 7">
            <a:extLst>
              <a:ext uri="{FF2B5EF4-FFF2-40B4-BE49-F238E27FC236}">
                <a16:creationId xmlns:a16="http://schemas.microsoft.com/office/drawing/2014/main" id="{857C263B-EA99-4350-84C0-08B9746AEC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1000" y="5542992"/>
            <a:ext cx="36423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</p:spTree>
    <p:extLst>
      <p:ext uri="{BB962C8B-B14F-4D97-AF65-F5344CB8AC3E}">
        <p14:creationId xmlns:p14="http://schemas.microsoft.com/office/powerpoint/2010/main" val="1184759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751397" y="5027659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Рисунок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3902" y="2057402"/>
            <a:ext cx="2743197" cy="274319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32" name="Текст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1021" y="5307558"/>
            <a:ext cx="31089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2FD9C5C0-2B13-4BD9-BA25-5F692DE9E8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021" y="5688559"/>
            <a:ext cx="3108959" cy="323629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971D9F8-CAE6-4680-A029-F96D0F1441FD}"/>
              </a:ext>
            </a:extLst>
          </p:cNvPr>
          <p:cNvCxnSpPr>
            <a:cxnSpLocks/>
          </p:cNvCxnSpPr>
          <p:nvPr userDrawn="1"/>
        </p:nvCxnSpPr>
        <p:spPr>
          <a:xfrm flipH="1">
            <a:off x="3907846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31598D0-210A-4FC8-9A7B-BFA0921CF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536511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06439E2-68F5-46DF-9799-ABBEBECFD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906013" y="2754546"/>
            <a:ext cx="3254399" cy="2828600"/>
            <a:chOff x="4431264" y="2199060"/>
            <a:chExt cx="3363136" cy="2828600"/>
          </a:xfrm>
        </p:grpSpPr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E95E9585-55FC-4C03-8122-DED9B077D9F8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F2403E01-A7A9-4801-84C2-A2B3D9B7F577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Рисунок 8">
            <a:extLst>
              <a:ext uri="{FF2B5EF4-FFF2-40B4-BE49-F238E27FC236}">
                <a16:creationId xmlns:a16="http://schemas.microsoft.com/office/drawing/2014/main" id="{BDA24073-E1E8-43FF-B135-B2947B972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5426747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6" name="Рисунок 8">
            <a:extLst>
              <a:ext uri="{FF2B5EF4-FFF2-40B4-BE49-F238E27FC236}">
                <a16:creationId xmlns:a16="http://schemas.microsoft.com/office/drawing/2014/main" id="{DAD1D946-AD65-4E2D-A739-D93BA1AC1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4408933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Рисунок 8">
            <a:extLst>
              <a:ext uri="{FF2B5EF4-FFF2-40B4-BE49-F238E27FC236}">
                <a16:creationId xmlns:a16="http://schemas.microsoft.com/office/drawing/2014/main" id="{036FD13F-5CDF-4A6F-A890-1F23EA590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458832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4EA974DF-48E5-46E7-9453-8A47028BC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036660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CA85692E-DBD5-4FD7-95CA-849C10263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665325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606422F5-A2F2-43D5-84EE-F875A28A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034827" y="2754546"/>
            <a:ext cx="3254399" cy="2828600"/>
            <a:chOff x="4431264" y="2199060"/>
            <a:chExt cx="3363136" cy="2828600"/>
          </a:xfrm>
        </p:grpSpPr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4BDD12EB-7EFD-4370-A7C6-9E57D6A7C6D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95D1AAC8-713E-418F-B7B4-27B58BDFD77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Рисунок 8">
            <a:extLst>
              <a:ext uri="{FF2B5EF4-FFF2-40B4-BE49-F238E27FC236}">
                <a16:creationId xmlns:a16="http://schemas.microsoft.com/office/drawing/2014/main" id="{DEE070FD-95C9-4396-B429-69E1E14E3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55561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42" name="Рисунок 8">
            <a:extLst>
              <a:ext uri="{FF2B5EF4-FFF2-40B4-BE49-F238E27FC236}">
                <a16:creationId xmlns:a16="http://schemas.microsoft.com/office/drawing/2014/main" id="{5A9E7D40-35C3-4F7D-AAB6-D4168037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537747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43" name="Рисунок 8">
            <a:extLst>
              <a:ext uri="{FF2B5EF4-FFF2-40B4-BE49-F238E27FC236}">
                <a16:creationId xmlns:a16="http://schemas.microsoft.com/office/drawing/2014/main" id="{13CB6343-C37E-4656-A566-EA9A3A1B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587646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44" name="Текст 7">
            <a:extLst>
              <a:ext uri="{FF2B5EF4-FFF2-40B4-BE49-F238E27FC236}">
                <a16:creationId xmlns:a16="http://schemas.microsoft.com/office/drawing/2014/main" id="{847B0A6E-95FE-4876-8783-F2D69813E0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5850" y="264360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5" name="Текст 7">
            <a:extLst>
              <a:ext uri="{FF2B5EF4-FFF2-40B4-BE49-F238E27FC236}">
                <a16:creationId xmlns:a16="http://schemas.microsoft.com/office/drawing/2014/main" id="{4E9CD2A8-E96D-45CF-B252-F6F8267FF3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7415" y="408311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6" name="Текст 7">
            <a:extLst>
              <a:ext uri="{FF2B5EF4-FFF2-40B4-BE49-F238E27FC236}">
                <a16:creationId xmlns:a16="http://schemas.microsoft.com/office/drawing/2014/main" id="{1AE8BBFE-01C4-4028-9B89-8D3A005A4B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64282" y="5509983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7" name="Текст 7">
            <a:extLst>
              <a:ext uri="{FF2B5EF4-FFF2-40B4-BE49-F238E27FC236}">
                <a16:creationId xmlns:a16="http://schemas.microsoft.com/office/drawing/2014/main" id="{49C15349-435A-457E-9835-D4345AD3ED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27786" y="264360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8" name="Текст 7">
            <a:extLst>
              <a:ext uri="{FF2B5EF4-FFF2-40B4-BE49-F238E27FC236}">
                <a16:creationId xmlns:a16="http://schemas.microsoft.com/office/drawing/2014/main" id="{06DC437D-C5F6-49FA-8BF0-932297827E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89351" y="408311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9" name="Текст 7">
            <a:extLst>
              <a:ext uri="{FF2B5EF4-FFF2-40B4-BE49-F238E27FC236}">
                <a16:creationId xmlns:a16="http://schemas.microsoft.com/office/drawing/2014/main" id="{9DB16E7F-EE86-4AF9-871B-5614FE2D44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96218" y="5509983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</p:spTree>
    <p:extLst>
      <p:ext uri="{BB962C8B-B14F-4D97-AF65-F5344CB8AC3E}">
        <p14:creationId xmlns:p14="http://schemas.microsoft.com/office/powerpoint/2010/main" val="3622213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8" name="Рисунок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60064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88864" y="2618469"/>
            <a:ext cx="3108959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8864" y="2999470"/>
            <a:ext cx="3108959" cy="323629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46423" y="665228"/>
            <a:ext cx="0" cy="740664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8112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2049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049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9" name="Рисунок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400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4929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4929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2" name="Рисунок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4977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3" name="Текст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04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5904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5" name="Рисунок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2595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6" name="Текст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6879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7" name="Текст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6879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8" name="Рисунок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066634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9" name="Текст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75905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0" name="Текст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905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372609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Организационная диаграмма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8" name="Рисунок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96641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5441" y="2618469"/>
            <a:ext cx="3108959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5441" y="2999470"/>
            <a:ext cx="3108959" cy="323629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112012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527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9" name="Рисунок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8815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2" name="Рисунок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69127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3" name="Текст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5" name="Рисунок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5010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6" name="Текст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7" name="Текст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8" name="Рисунок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08140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9" name="Текст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0" name="Текст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31" name="Рисунок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115251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32" name="Текст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3" name="Текст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3782655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Титульный слайд_Темно-желт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rtlCol="0"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664319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_Организационная диаграмма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8" name="Рисунок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78095" y="1905000"/>
            <a:ext cx="1255400" cy="1255400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1136" y="2288331"/>
            <a:ext cx="3108959" cy="290097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ДОБАВЬТЕ ТЕКСТ 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01136" y="2566041"/>
            <a:ext cx="3108959" cy="221043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670561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исунок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0984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9" name="Рисунок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9272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2" name="Рисунок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473699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3" name="Текст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5" name="Рисунок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5467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6" name="Текст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27" name="Текст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8" name="Рисунок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353860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9" name="Текст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0" name="Текст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31" name="Рисунок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10160971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32" name="Текст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3" name="Текст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A69BD202-1C38-47A5-8B06-0AADB78AA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2642433"/>
            <a:ext cx="0" cy="5564151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Рисунок 8">
            <a:extLst>
              <a:ext uri="{FF2B5EF4-FFF2-40B4-BE49-F238E27FC236}">
                <a16:creationId xmlns:a16="http://schemas.microsoft.com/office/drawing/2014/main" id="{68CF0B9D-069C-46BA-9B77-7BDE114F3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5" hasCustomPrompt="1"/>
          </p:nvPr>
        </p:nvSpPr>
        <p:spPr>
          <a:xfrm>
            <a:off x="29272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39" name="Текст 7">
            <a:extLst>
              <a:ext uri="{FF2B5EF4-FFF2-40B4-BE49-F238E27FC236}">
                <a16:creationId xmlns:a16="http://schemas.microsoft.com/office/drawing/2014/main" id="{6EB5CB55-9BF0-4309-AA93-9540CDA1CE2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590800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0" name="Текст 7">
            <a:extLst>
              <a:ext uri="{FF2B5EF4-FFF2-40B4-BE49-F238E27FC236}">
                <a16:creationId xmlns:a16="http://schemas.microsoft.com/office/drawing/2014/main" id="{184A6FF6-89E5-41B3-83AD-E1F1AC1C71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90800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41" name="Рисунок 8">
            <a:extLst>
              <a:ext uri="{FF2B5EF4-FFF2-40B4-BE49-F238E27FC236}">
                <a16:creationId xmlns:a16="http://schemas.microsoft.com/office/drawing/2014/main" id="{65909E03-0C86-44C4-9260-484E8CF63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473699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42" name="Текст 7">
            <a:extLst>
              <a:ext uri="{FF2B5EF4-FFF2-40B4-BE49-F238E27FC236}">
                <a16:creationId xmlns:a16="http://schemas.microsoft.com/office/drawing/2014/main" id="{0D08C690-4C72-47C4-ADBC-6DBFC463FC3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00550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3" name="Текст 7">
            <a:extLst>
              <a:ext uri="{FF2B5EF4-FFF2-40B4-BE49-F238E27FC236}">
                <a16:creationId xmlns:a16="http://schemas.microsoft.com/office/drawing/2014/main" id="{FEBB122E-6E5D-4B48-91C0-C6EB8BA3D2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00550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44" name="Рисунок 8">
            <a:extLst>
              <a:ext uri="{FF2B5EF4-FFF2-40B4-BE49-F238E27FC236}">
                <a16:creationId xmlns:a16="http://schemas.microsoft.com/office/drawing/2014/main" id="{A968314E-9F6B-4D90-BC2A-C5BB6AC70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65467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45" name="Текст 7">
            <a:extLst>
              <a:ext uri="{FF2B5EF4-FFF2-40B4-BE49-F238E27FC236}">
                <a16:creationId xmlns:a16="http://schemas.microsoft.com/office/drawing/2014/main" id="{98FF5C01-8CE1-475F-A59A-011328494FC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10300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6" name="Текст 7">
            <a:extLst>
              <a:ext uri="{FF2B5EF4-FFF2-40B4-BE49-F238E27FC236}">
                <a16:creationId xmlns:a16="http://schemas.microsoft.com/office/drawing/2014/main" id="{DC690F93-088F-498C-9B26-2DCE00A1145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10300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47" name="Рисунок 8">
            <a:extLst>
              <a:ext uri="{FF2B5EF4-FFF2-40B4-BE49-F238E27FC236}">
                <a16:creationId xmlns:a16="http://schemas.microsoft.com/office/drawing/2014/main" id="{1D462CE1-BEE9-45C4-AB54-354D05E69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8353860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48" name="Текст 7">
            <a:extLst>
              <a:ext uri="{FF2B5EF4-FFF2-40B4-BE49-F238E27FC236}">
                <a16:creationId xmlns:a16="http://schemas.microsoft.com/office/drawing/2014/main" id="{9FA2731A-D1B2-4144-8373-12B9313F9BF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017411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9" name="Текст 7">
            <a:extLst>
              <a:ext uri="{FF2B5EF4-FFF2-40B4-BE49-F238E27FC236}">
                <a16:creationId xmlns:a16="http://schemas.microsoft.com/office/drawing/2014/main" id="{F61DF59D-6B27-4EC6-A151-0F9B99DC805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17411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1020462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оковой участок заголовка, 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 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Номер слайда 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05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дпись изображения, синий_объек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rtlCol="0" anchor="ctr">
            <a:noAutofit/>
          </a:bodyPr>
          <a:lstStyle>
            <a:lvl1pPr algn="ctr">
              <a:lnSpc>
                <a:spcPct val="80000"/>
              </a:lnSpc>
              <a:defRPr sz="4000" b="1" spc="200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927057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дпись изображения, оранжевый_объек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rtlCol="0" anchor="ctr">
            <a:noAutofit/>
          </a:bodyPr>
          <a:lstStyle>
            <a:lvl1pPr algn="ctr">
              <a:lnSpc>
                <a:spcPct val="80000"/>
              </a:lnSpc>
              <a:defRPr sz="4000" b="1" spc="200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5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85705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 rtlCol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1575266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 rtlCol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0317223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5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 rtlCol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986109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Рисунок 8">
            <a:extLst>
              <a:ext uri="{FF2B5EF4-FFF2-40B4-BE49-F238E27FC236}">
                <a16:creationId xmlns:a16="http://schemas.microsoft.com/office/drawing/2014/main" id="{489EE1C9-68AE-4BDD-B34C-9DE809C4D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>
              <a:alpha val="84000"/>
            </a:schemeClr>
          </a:solidFill>
          <a:effectLst/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id="{9F89ADF8-2320-4EC3-98EA-5CB618A52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0"/>
            <a:ext cx="6781800" cy="6324600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5" y="2265916"/>
            <a:ext cx="5314950" cy="3488998"/>
          </a:xfrm>
          <a:noFill/>
        </p:spPr>
        <p:txBody>
          <a:bodyPr rtlCol="0"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F074D12B-58A6-47D1-9B2D-697AB265C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537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73FC1AA-8591-43A1-9962-1599E1A8A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5482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1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160B2D8-3756-4781-A8DD-692C3F895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10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Титульный слайд_Темно-желты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018BFA80-A3BB-4316-BD6E-3E5F6B4D89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2" name="Текст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 rtlCol="0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rtlCol="0"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532011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5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EEDA9EB-20CE-4EA1-9720-40FBEB456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365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ерех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6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0033509-FE6E-46FC-85C8-B777FBA2F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8915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ая благодарность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marL="0" lvl="0" algn="ctr" rtl="0"/>
            <a:r>
              <a:rPr lang="ru-RU" noProof="0"/>
              <a:t>I</a:t>
            </a:r>
          </a:p>
        </p:txBody>
      </p:sp>
      <p:sp>
        <p:nvSpPr>
          <p:cNvPr id="48" name="Полилиния: Фигура 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49" name="Полилиния: фигура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378135" y="1219200"/>
            <a:ext cx="7232465" cy="903638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СПАСИБО!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3932519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ая благодарность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7" name="Текст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rtlCol="0"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16122032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ая благодарность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2" name="Текст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0" name="Текст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 rtlCol="0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rtlCol="0"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26534857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ая благодарность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33450" y="762000"/>
            <a:ext cx="4381500" cy="34290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ru-RU" noProof="0"/>
              <a:t>СПАСИБО!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0448034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ительная благодарность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257300" y="1447800"/>
            <a:ext cx="4114800" cy="39624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ru-RU" noProof="0"/>
              <a:t>СПАСИБО!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325539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3450" y="762000"/>
            <a:ext cx="4381500" cy="34290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933450" y="4343400"/>
            <a:ext cx="4381500" cy="1355732"/>
          </a:xfrm>
        </p:spPr>
        <p:txBody>
          <a:bodyPr lIns="91440" rIns="9144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0499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7300" y="1447800"/>
            <a:ext cx="4114800" cy="39624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6057900" y="4495801"/>
            <a:ext cx="4876800" cy="609600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7" name="Текст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60131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1447800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2667000"/>
            <a:ext cx="10288693" cy="3660648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14" name="Номер слайда 5">
            <a:extLst>
              <a:ext uri="{FF2B5EF4-FFF2-40B4-BE49-F238E27FC236}">
                <a16:creationId xmlns:a16="http://schemas.microsoft.com/office/drawing/2014/main" id="{0621E917-505B-493E-99EE-2E57CB332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2466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подзаголовок-выделение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4000" b="1"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2667000"/>
            <a:ext cx="10288693" cy="3660648"/>
          </a:xfrm>
        </p:spPr>
        <p:txBody>
          <a:bodyPr lIns="91440" rIns="9144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1676400"/>
            <a:ext cx="10837333" cy="424732"/>
          </a:xfrm>
          <a:solidFill>
            <a:schemeClr val="accent1"/>
          </a:solidFill>
        </p:spPr>
        <p:txBody>
          <a:bodyPr wrap="square" lIns="640080" rIns="91440" rtlCol="0">
            <a:sp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Добавить дополнительный текст </a:t>
            </a:r>
          </a:p>
        </p:txBody>
      </p:sp>
      <p:sp>
        <p:nvSpPr>
          <p:cNvPr id="13" name="Номер слайда 5">
            <a:extLst>
              <a:ext uri="{FF2B5EF4-FFF2-40B4-BE49-F238E27FC236}">
                <a16:creationId xmlns:a16="http://schemas.microsoft.com/office/drawing/2014/main" id="{08E95652-9528-4150-8049-C40C3BB1B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947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8640" y="2103120"/>
            <a:ext cx="11106150" cy="422148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2493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9" r:id="rId2"/>
    <p:sldLayoutId id="2147483961" r:id="rId3"/>
    <p:sldLayoutId id="2147483962" r:id="rId4"/>
    <p:sldLayoutId id="2147483964" r:id="rId5"/>
    <p:sldLayoutId id="2147483958" r:id="rId6"/>
    <p:sldLayoutId id="2147483963" r:id="rId7"/>
    <p:sldLayoutId id="2147483957" r:id="rId8"/>
    <p:sldLayoutId id="2147483965" r:id="rId9"/>
    <p:sldLayoutId id="2147483966" r:id="rId10"/>
    <p:sldLayoutId id="2147483996" r:id="rId11"/>
    <p:sldLayoutId id="2147483997" r:id="rId12"/>
    <p:sldLayoutId id="2147483998" r:id="rId13"/>
    <p:sldLayoutId id="2147483999" r:id="rId14"/>
    <p:sldLayoutId id="2147484000" r:id="rId15"/>
    <p:sldLayoutId id="2147484001" r:id="rId16"/>
    <p:sldLayoutId id="2147484007" r:id="rId17"/>
    <p:sldLayoutId id="2147483967" r:id="rId18"/>
    <p:sldLayoutId id="2147483968" r:id="rId19"/>
    <p:sldLayoutId id="2147483987" r:id="rId20"/>
    <p:sldLayoutId id="2147483969" r:id="rId21"/>
    <p:sldLayoutId id="2147483970" r:id="rId22"/>
    <p:sldLayoutId id="2147483971" r:id="rId23"/>
    <p:sldLayoutId id="2147483972" r:id="rId24"/>
    <p:sldLayoutId id="2147483973" r:id="rId25"/>
    <p:sldLayoutId id="2147483978" r:id="rId26"/>
    <p:sldLayoutId id="2147483974" r:id="rId27"/>
    <p:sldLayoutId id="2147483975" r:id="rId28"/>
    <p:sldLayoutId id="2147483976" r:id="rId29"/>
    <p:sldLayoutId id="214748397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5" r:id="rId37"/>
    <p:sldLayoutId id="2147484002" r:id="rId38"/>
    <p:sldLayoutId id="2147484003" r:id="rId39"/>
    <p:sldLayoutId id="2147484004" r:id="rId40"/>
    <p:sldLayoutId id="2147483994" r:id="rId41"/>
    <p:sldLayoutId id="2147484005" r:id="rId42"/>
    <p:sldLayoutId id="2147484006" r:id="rId43"/>
    <p:sldLayoutId id="2147483979" r:id="rId44"/>
    <p:sldLayoutId id="2147483980" r:id="rId45"/>
    <p:sldLayoutId id="2147483981" r:id="rId46"/>
    <p:sldLayoutId id="2147483982" r:id="rId47"/>
    <p:sldLayoutId id="2147483983" r:id="rId48"/>
    <p:sldLayoutId id="2147483984" r:id="rId49"/>
    <p:sldLayoutId id="2147483985" r:id="rId50"/>
    <p:sldLayoutId id="2147483986" r:id="rId51"/>
    <p:sldLayoutId id="2147484008" r:id="rId52"/>
    <p:sldLayoutId id="2147484009" r:id="rId53"/>
    <p:sldLayoutId id="2147484010" r:id="rId54"/>
    <p:sldLayoutId id="2147484011" r:id="rId55"/>
    <p:sldLayoutId id="2147484012" r:id="rId5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 cap="all" spc="100" baseline="0">
          <a:solidFill>
            <a:schemeClr val="tx1">
              <a:lumMod val="95000"/>
              <a:lumOff val="5000"/>
            </a:schemeClr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36" userDrawn="1">
          <p15:clr>
            <a:srgbClr val="F26B43"/>
          </p15:clr>
        </p15:guide>
        <p15:guide id="4" orient="horz" pos="336" userDrawn="1">
          <p15:clr>
            <a:srgbClr val="F26B43"/>
          </p15:clr>
        </p15:guide>
        <p15:guide id="5" pos="734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Relationship Id="rId5" Type="http://schemas.openxmlformats.org/officeDocument/2006/relationships/hyperlink" Target="https://pngimg.com/download/53439" TargetMode="Externa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5.xml"/><Relationship Id="rId5" Type="http://schemas.openxmlformats.org/officeDocument/2006/relationships/hyperlink" Target="https://ona.org.ru/post/190719746843/global-understandings-of-domestic-violence" TargetMode="Externa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933031D-018B-489E-B613-2113C1CD2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698" y="3735622"/>
            <a:ext cx="5013960" cy="2408917"/>
          </a:xfrm>
        </p:spPr>
        <p:txBody>
          <a:bodyPr rtlCol="0" anchor="t">
            <a:normAutofit/>
          </a:bodyPr>
          <a:lstStyle/>
          <a:p>
            <a:pPr rtl="0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БФ «Назарет»</a:t>
            </a:r>
            <a:br>
              <a:rPr lang="ru-RU" dirty="0"/>
            </a:br>
            <a:endParaRPr lang="ru-RU" dirty="0"/>
          </a:p>
        </p:txBody>
      </p:sp>
      <p:pic>
        <p:nvPicPr>
          <p:cNvPr id="16" name="Рисунок 15" descr="Изображение выглядит как трава, зеленый, поезд, трек&#10;&#10;Автоматически созданное описание">
            <a:extLst>
              <a:ext uri="{FF2B5EF4-FFF2-40B4-BE49-F238E27FC236}">
                <a16:creationId xmlns:a16="http://schemas.microsoft.com/office/drawing/2014/main" id="{5C4F3B60-0249-EF4C-AB1E-4B369B9053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832" b="34061"/>
          <a:stretch/>
        </p:blipFill>
        <p:spPr>
          <a:xfrm>
            <a:off x="5404" y="0"/>
            <a:ext cx="12191979" cy="3278423"/>
          </a:xfrm>
          <a:prstGeom prst="rect">
            <a:avLst/>
          </a:prstGeom>
          <a:noFill/>
        </p:spPr>
      </p:pic>
      <p:sp>
        <p:nvSpPr>
          <p:cNvPr id="103" name="Text Placeholder 3">
            <a:extLst>
              <a:ext uri="{FF2B5EF4-FFF2-40B4-BE49-F238E27FC236}">
                <a16:creationId xmlns:a16="http://schemas.microsoft.com/office/drawing/2014/main" id="{C2CDF89B-C523-4EE0-997A-A06C39EA51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39000" y="1981199"/>
            <a:ext cx="4389542" cy="4163339"/>
          </a:xfrm>
        </p:spPr>
        <p:txBody>
          <a:bodyPr/>
          <a:lstStyle/>
          <a:p>
            <a:endParaRPr lang="en-US"/>
          </a:p>
        </p:txBody>
      </p:sp>
      <p:pic>
        <p:nvPicPr>
          <p:cNvPr id="21" name="Рисунок 20" descr="Изображение выглядит как комната, зна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01B041DE-089A-694F-AD7F-EAA0635F07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0" r="529" b="13"/>
          <a:stretch/>
        </p:blipFill>
        <p:spPr>
          <a:xfrm>
            <a:off x="7975261" y="2708920"/>
            <a:ext cx="2952328" cy="3003583"/>
          </a:xfrm>
          <a:prstGeom prst="rect">
            <a:avLst/>
          </a:prstGeom>
          <a:noFill/>
        </p:spPr>
      </p:pic>
      <p:sp>
        <p:nvSpPr>
          <p:cNvPr id="105" name="Slide Number Placeholder 6">
            <a:extLst>
              <a:ext uri="{FF2B5EF4-FFF2-40B4-BE49-F238E27FC236}">
                <a16:creationId xmlns:a16="http://schemas.microsoft.com/office/drawing/2014/main" id="{85E4443B-E090-4DA8-910E-F7BF3FAA7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/>
          <a:lstStyle/>
          <a:p>
            <a:pPr>
              <a:spcAft>
                <a:spcPts val="600"/>
              </a:spcAft>
            </a:pPr>
            <a:fld id="{4FAB73BC-B049-4115-A692-8D63A059BFB8}" type="slidenum">
              <a:rPr lang="ru-RU" smtClean="0"/>
              <a:pPr>
                <a:spcAft>
                  <a:spcPts val="600"/>
                </a:spcAft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228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160AAE-6181-734E-B190-1F186B215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«Назарет +» розраховане на 25 осіб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D18E96-F9BF-5347-8046-14B82B39B3F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вмотивованих людей, які є соціально активними та працюють ми можемо запропонувати інтенсивну  програму з подальшим психологічним супроводом.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06F7DA-CBAE-7640-B9EF-614DF4FB85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Індивідуальна програма</a:t>
            </a:r>
          </a:p>
        </p:txBody>
      </p:sp>
      <p:pic>
        <p:nvPicPr>
          <p:cNvPr id="14" name="Місце для зображення 13" descr="Изображение выглядит как внутренний, комната, сидит, живой&#10;&#10;Автоматически созданное описание">
            <a:extLst>
              <a:ext uri="{FF2B5EF4-FFF2-40B4-BE49-F238E27FC236}">
                <a16:creationId xmlns:a16="http://schemas.microsoft.com/office/drawing/2014/main" id="{5A2144AE-1B4B-CA4E-AD3A-4DB1309F9D0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15722" r="15722"/>
          <a:stretch>
            <a:fillRect/>
          </a:stretch>
        </p:blipFill>
        <p:spPr/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98742982-7319-2B43-937E-52B58172C0D6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раціон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 додали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м'ясної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продукції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фруктів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овочів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Назарет+ 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разове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ru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6F5DB20-FB11-A34B-9713-CA367E9F856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Покращене харчування</a:t>
            </a:r>
          </a:p>
        </p:txBody>
      </p:sp>
      <p:pic>
        <p:nvPicPr>
          <p:cNvPr id="16" name="Місце для зображення 15" descr="Миска каши">
            <a:extLst>
              <a:ext uri="{FF2B5EF4-FFF2-40B4-BE49-F238E27FC236}">
                <a16:creationId xmlns:a16="http://schemas.microsoft.com/office/drawing/2014/main" id="{BD518935-A021-E943-80AD-941F9BF12915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/>
          <a:srcRect l="14900" r="14900"/>
          <a:stretch/>
        </p:blipFill>
        <p:spPr>
          <a:xfrm>
            <a:off x="4774508" y="3502811"/>
            <a:ext cx="1094116" cy="1113108"/>
          </a:xfrm>
        </p:spPr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2C89E23-373A-1C49-BC72-9DAAC97B7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5C511DAA-1865-0941-B594-653D111C711B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Кімнати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Назарет+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кімнаті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проживає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трьох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кожній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кімнаті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передбачений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санвузол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з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панорамних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вікон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відкривається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неймовірний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краєвид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2297E1D-9802-7E48-B537-EAE9400FDD8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Покращені умови проживання</a:t>
            </a:r>
          </a:p>
        </p:txBody>
      </p:sp>
      <p:pic>
        <p:nvPicPr>
          <p:cNvPr id="18" name="Місце для зображення 17">
            <a:extLst>
              <a:ext uri="{FF2B5EF4-FFF2-40B4-BE49-F238E27FC236}">
                <a16:creationId xmlns:a16="http://schemas.microsoft.com/office/drawing/2014/main" id="{1A04D42C-73CE-3645-A9B8-34A48D8D26A5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/>
          <a:srcRect l="853" r="853"/>
          <a:stretch/>
        </p:blipFill>
        <p:spPr>
          <a:xfrm>
            <a:off x="3680392" y="5017901"/>
            <a:ext cx="1094116" cy="1113108"/>
          </a:xfrm>
        </p:spPr>
      </p:pic>
    </p:spTree>
    <p:extLst>
      <p:ext uri="{BB962C8B-B14F-4D97-AF65-F5344CB8AC3E}">
        <p14:creationId xmlns:p14="http://schemas.microsoft.com/office/powerpoint/2010/main" val="3437647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рава, внешний, человек, парк&#10;&#10;Автоматически созданное описание">
            <a:extLst>
              <a:ext uri="{FF2B5EF4-FFF2-40B4-BE49-F238E27FC236}">
                <a16:creationId xmlns:a16="http://schemas.microsoft.com/office/drawing/2014/main" id="{A9EDCEF0-027B-C24E-8A1A-D8ED5EEEF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82"/>
          <a:stretch/>
        </p:blipFill>
        <p:spPr>
          <a:xfrm>
            <a:off x="21" y="112976"/>
            <a:ext cx="12191979" cy="6745024"/>
          </a:xfrm>
          <a:prstGeom prst="rect">
            <a:avLst/>
          </a:prstGeom>
          <a:noFill/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AF664CD-C734-344C-9205-FE9F72D2B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ru-RU" smtClean="0"/>
              <a:pPr>
                <a:spcAft>
                  <a:spcPts val="600"/>
                </a:spcAft>
              </a:pPr>
              <a:t>11</a:t>
            </a:fld>
            <a:endParaRPr lang="ru-RU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9C98227-B41B-433E-BB3C-C8E1AADB6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476672"/>
            <a:ext cx="11106150" cy="518160"/>
          </a:xfrm>
        </p:spPr>
        <p:txBody>
          <a:bodyPr>
            <a:noAutofit/>
          </a:bodyPr>
          <a:lstStyle/>
          <a:p>
            <a:r>
              <a:rPr lang="uk-UA" sz="3600" b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Традиційна </a:t>
            </a:r>
            <a:r>
              <a:rPr lang="uk-UA" sz="3600" b="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Назаретівська</a:t>
            </a:r>
            <a:r>
              <a:rPr lang="uk-UA" sz="3600" b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ватра</a:t>
            </a:r>
            <a:endParaRPr lang="en-US" sz="3600" b="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748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F58BE-E07C-7844-B9CB-F40AB1F04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anchor="t">
            <a:normAutofit/>
          </a:bodyPr>
          <a:lstStyle/>
          <a:p>
            <a:pPr algn="ctr"/>
            <a:r>
              <a:rPr lang="ru-UA" dirty="0"/>
              <a:t>Ресоціалізація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F34278-FFDA-7F4A-A62E-FCC84A923F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40357" y="2035302"/>
            <a:ext cx="4415946" cy="1104829"/>
          </a:xfrm>
        </p:spPr>
        <p:txBody>
          <a:bodyPr anchor="ctr">
            <a:noAutofit/>
          </a:bodyPr>
          <a:lstStyle/>
          <a:p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Кожен випускник має можливість скористатися нашою послугою ресоціалізації. Йому надаються комфортні умови проживання та безпечне середовище.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7F60A1-01B8-4F44-87E5-B1E1982DB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840" y="2280181"/>
            <a:ext cx="4937760" cy="424732"/>
          </a:xfrm>
        </p:spPr>
        <p:txBody>
          <a:bodyPr wrap="square" anchor="ctr">
            <a:normAutofit/>
          </a:bodyPr>
          <a:lstStyle/>
          <a:p>
            <a:r>
              <a:rPr lang="ru-UA"/>
              <a:t>Комфортні та безпечні умови прожив</a:t>
            </a:r>
            <a:r>
              <a:rPr lang="ru-UA" dirty="0"/>
              <a:t>ання</a:t>
            </a:r>
          </a:p>
        </p:txBody>
      </p:sp>
      <p:pic>
        <p:nvPicPr>
          <p:cNvPr id="25" name="Рисунок 24" descr="Изображение выглядит как внутренний, потолок, здание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1CEDAAC0-54C5-4C45-9F12-5957C0D77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6" r="8" b="8"/>
          <a:stretch/>
        </p:blipFill>
        <p:spPr>
          <a:xfrm>
            <a:off x="5756426" y="1935993"/>
            <a:ext cx="1094116" cy="1113108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050D6E12-5BDD-EE4D-A46B-B011A37B0E0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71132" y="3576256"/>
            <a:ext cx="5392926" cy="1104829"/>
          </a:xfrm>
        </p:spPr>
        <p:txBody>
          <a:bodyPr anchor="ctr"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ресоціалізації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входить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психологом, куратор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ресоціалізації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контролює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тверезості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ресоціалізації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долучитися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будь-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центру(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реколекції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753DCA8-CE74-2B40-BE33-CF394A58A9D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48640" y="3846999"/>
            <a:ext cx="4023360" cy="424732"/>
          </a:xfrm>
        </p:spPr>
        <p:txBody>
          <a:bodyPr wrap="square" anchor="ctr">
            <a:normAutofit/>
          </a:bodyPr>
          <a:lstStyle/>
          <a:p>
            <a:r>
              <a:rPr lang="ru-UA"/>
              <a:t>Підтримуюча терапія</a:t>
            </a:r>
          </a:p>
        </p:txBody>
      </p:sp>
      <p:pic>
        <p:nvPicPr>
          <p:cNvPr id="27" name="Рисунок 26" descr="Изображение выглядит как внутренний, человек, потоло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E9CB6BB0-9E83-B54D-8EBD-81FBCC48F7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90" r="2482" b="-10"/>
          <a:stretch/>
        </p:blipFill>
        <p:spPr>
          <a:xfrm>
            <a:off x="4774508" y="3502811"/>
            <a:ext cx="1094116" cy="1113108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C2F41D-1B01-234D-8FDB-BEF4CA857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ru-RU" smtClean="0"/>
              <a:pPr>
                <a:spcAft>
                  <a:spcPts val="600"/>
                </a:spcAft>
              </a:pPr>
              <a:t>12</a:t>
            </a:fld>
            <a:endParaRPr lang="ru-RU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5FB065E4-B467-7D44-83F9-57A77936535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949699" y="5117210"/>
            <a:ext cx="6514359" cy="914490"/>
          </a:xfrm>
        </p:spPr>
        <p:txBody>
          <a:bodyPr anchor="ctr">
            <a:noAutofit/>
          </a:bodyPr>
          <a:lstStyle/>
          <a:p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Проживання, харчування, робота з психологом та відвідування груп/занять для учасника ресоціалізації буде вартувати 5000 тис.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рн. Можливе часткове або повне використання послуг.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788B4B4-542D-4E47-B638-F23664EDA5C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8641" y="5362089"/>
            <a:ext cx="2956560" cy="424732"/>
          </a:xfrm>
        </p:spPr>
        <p:txBody>
          <a:bodyPr wrap="square" anchor="ctr">
            <a:normAutofit/>
          </a:bodyPr>
          <a:lstStyle/>
          <a:p>
            <a:r>
              <a:rPr lang="ru-UA"/>
              <a:t>Низька вартість</a:t>
            </a:r>
          </a:p>
        </p:txBody>
      </p:sp>
      <p:pic>
        <p:nvPicPr>
          <p:cNvPr id="35" name="Рисунок 34" descr="Абак со сплошной заливкой">
            <a:extLst>
              <a:ext uri="{FF2B5EF4-FFF2-40B4-BE49-F238E27FC236}">
                <a16:creationId xmlns:a16="http://schemas.microsoft.com/office/drawing/2014/main" id="{E3EC356B-C312-8C4B-96BE-641F364C3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53" r="853"/>
          <a:stretch/>
        </p:blipFill>
        <p:spPr>
          <a:xfrm>
            <a:off x="3680392" y="501790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4881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E71A7-4746-B146-B3A2-328F55435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793907"/>
            <a:ext cx="10805160" cy="904579"/>
          </a:xfrm>
        </p:spPr>
        <p:txBody>
          <a:bodyPr>
            <a:noAutofit/>
          </a:bodyPr>
          <a:lstStyle/>
          <a:p>
            <a:r>
              <a:rPr lang="ru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Амбулаторні програми для узалежнених «Назарет»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4BEC8F-5296-7D4C-AA32-5C74EA97EA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44367" y="1935993"/>
            <a:ext cx="4522793" cy="1113107"/>
          </a:xfrm>
        </p:spPr>
        <p:txBody>
          <a:bodyPr/>
          <a:lstStyle/>
          <a:p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Амбулаторна програма для узалежнених є індикатором контролю над хворобою залежності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3C5E7A-54D0-F74A-92E6-E8E93351C2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Місток до стаціонарної програми</a:t>
            </a:r>
          </a:p>
        </p:txBody>
      </p:sp>
      <p:pic>
        <p:nvPicPr>
          <p:cNvPr id="18" name="Місце для зображення 17" descr="Изображение выглядит как трава, зеленый, поезд, трек&#10;&#10;Автоматически созданное описание">
            <a:extLst>
              <a:ext uri="{FF2B5EF4-FFF2-40B4-BE49-F238E27FC236}">
                <a16:creationId xmlns:a16="http://schemas.microsoft.com/office/drawing/2014/main" id="{10E853CF-5CA7-6D46-BF2E-BA9D945DC02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8803" r="8803"/>
          <a:stretch>
            <a:fillRect/>
          </a:stretch>
        </p:blipFill>
        <p:spPr/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0D87C3D1-368D-4146-A083-6218C21DF10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71131" y="3377637"/>
            <a:ext cx="5539029" cy="1238281"/>
          </a:xfrm>
        </p:spPr>
        <p:txBody>
          <a:bodyPr/>
          <a:lstStyle/>
          <a:p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Амбулаторна програма може бути підтримуючою терапією для випускників центру чи для людей, які передчасно покинули програму реабілітації. 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FC81E8B-834A-AD46-8816-E399E46FF68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Підтримуюча терапія</a:t>
            </a:r>
          </a:p>
        </p:txBody>
      </p:sp>
      <p:pic>
        <p:nvPicPr>
          <p:cNvPr id="16" name="Місце для зображення 15" descr="Две стрелки, сходящиеся в одну">
            <a:extLst>
              <a:ext uri="{FF2B5EF4-FFF2-40B4-BE49-F238E27FC236}">
                <a16:creationId xmlns:a16="http://schemas.microsoft.com/office/drawing/2014/main" id="{3137607C-D158-414C-966A-47525F4F30D1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/>
          <a:srcRect l="13194" r="13194"/>
          <a:stretch>
            <a:fillRect/>
          </a:stretch>
        </p:blipFill>
        <p:spPr/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D38040-3D8F-B24B-8FC2-9F146A13D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D46EB2A6-A288-5144-9931-A545F8A069AA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5095802" y="5017901"/>
            <a:ext cx="6547557" cy="1238281"/>
          </a:xfrm>
        </p:spPr>
        <p:txBody>
          <a:bodyPr/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займає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часу,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п'ять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і три, два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Вона легко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поєднується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4A0168B-8573-B349-8846-2BB926C036D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Низько порогова програма</a:t>
            </a:r>
          </a:p>
        </p:txBody>
      </p:sp>
      <p:pic>
        <p:nvPicPr>
          <p:cNvPr id="14" name="Місце для зображення 13" descr="Изображение выглядит как внутренний, стол, компьютер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8D1E9CCD-1DD9-9949-89F6-D2CF373FFF2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/>
          <a:srcRect l="13445" r="134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7208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ісце для зображення 7" descr="Изображение выглядит как внутренний, стол, компьютер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A791F51B-EAF7-9044-BE51-0DAE6808AA6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t="12121" b="12121"/>
          <a:stretch/>
        </p:blipFill>
        <p:spPr>
          <a:xfrm>
            <a:off x="20" y="10"/>
            <a:ext cx="12191979" cy="6857990"/>
          </a:xfrm>
          <a:noFill/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8EDA3B-2ED5-4648-AAC4-34748C81D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ru-RU" smtClean="0"/>
              <a:pPr>
                <a:spcAft>
                  <a:spcPts val="600"/>
                </a:spcAft>
              </a:pPr>
              <a:t>14</a:t>
            </a:fld>
            <a:endParaRPr lang="ru-RU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5539FC58-2FD7-4354-87DF-534FFF218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66255"/>
            <a:ext cx="11106150" cy="518160"/>
          </a:xfrm>
        </p:spPr>
        <p:txBody>
          <a:bodyPr anchor="ctr">
            <a:normAutofit/>
          </a:bodyPr>
          <a:lstStyle/>
          <a:p>
            <a:r>
              <a:rPr lang="uk-UA" sz="2900" b="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курс амбулаторної програми</a:t>
            </a:r>
            <a:endParaRPr lang="en-US" sz="2900" b="0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458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BFFC0-BE88-E24F-939C-577ADA1A6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585378"/>
            <a:ext cx="11377264" cy="1113108"/>
          </a:xfrm>
        </p:spPr>
        <p:txBody>
          <a:bodyPr>
            <a:noAutofit/>
          </a:bodyPr>
          <a:lstStyle/>
          <a:p>
            <a:r>
              <a:rPr lang="ru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Амбулаторні програми для співзалежнених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B0549C-B331-BF4C-B869-E1864FC074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43783" y="2185644"/>
            <a:ext cx="4312844" cy="914490"/>
          </a:xfrm>
        </p:spPr>
        <p:txBody>
          <a:bodyPr/>
          <a:lstStyle/>
          <a:p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Амбулаторна програма для співзалежних допомагає пропрацювати механізми впливу на залежного для того щоб він розпочав свою реабілітацію.</a:t>
            </a:r>
          </a:p>
          <a:p>
            <a:endParaRPr lang="ru-UA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D47593-65B1-924E-A1FB-E67D26496B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 до реабілітації узалежненого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9FD57F-7670-1F4C-B35F-435B583DE48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71132" y="3719316"/>
            <a:ext cx="5392926" cy="1104829"/>
          </a:xfrm>
        </p:spPr>
        <p:txBody>
          <a:bodyPr/>
          <a:lstStyle/>
          <a:p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Амбулаторна програма для співзалежних допомагає пропрацювати наслідки залежності близької людини. Та дає ключі для відновлення спокою та довіри.</a:t>
            </a:r>
          </a:p>
          <a:p>
            <a:endParaRPr lang="ru-UA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6284D59-40BA-9A47-B6FC-0E97E383D62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 до виходу зі співзалежності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021BAD-4031-6D44-B26D-1F6FA1D63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078B4D77-E877-5447-B532-C9ADC75EAFD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937332" y="5180827"/>
            <a:ext cx="6834933" cy="1211988"/>
          </a:xfrm>
        </p:spPr>
        <p:txBody>
          <a:bodyPr/>
          <a:lstStyle/>
          <a:p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Амбулаторна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для 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співзалежних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одну 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сесію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 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тиждень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та 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годин 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над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терапевтичним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зошитом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кроками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Проводиться онлайн та офлайн.</a:t>
            </a:r>
          </a:p>
          <a:p>
            <a:endParaRPr lang="ru-UA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17E5498C-0D8D-674F-9082-4A700D2DD7D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Низько порогова програма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5FCC83E9-6158-6546-84D2-FCA1270C4F95}"/>
              </a:ext>
            </a:extLst>
          </p:cNvPr>
          <p:cNvSpPr/>
          <p:nvPr/>
        </p:nvSpPr>
        <p:spPr>
          <a:xfrm>
            <a:off x="5895991" y="2078485"/>
            <a:ext cx="914400" cy="91449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внутренний, стол, компьютер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30E8AD01-287D-9149-A107-1BFFA63462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445" r="13445"/>
          <a:stretch>
            <a:fillRect/>
          </a:stretch>
        </p:blipFill>
        <p:spPr>
          <a:xfrm>
            <a:off x="3680392" y="501790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D02335A-C5C3-0841-898C-0FFB8A20B2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795" r="4795"/>
          <a:stretch/>
        </p:blipFill>
        <p:spPr>
          <a:xfrm>
            <a:off x="4774508" y="3472122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9663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7B2BE0-2907-6E44-9EA0-F82B867B9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396" y="811458"/>
            <a:ext cx="10805160" cy="707886"/>
          </a:xfrm>
        </p:spPr>
        <p:txBody>
          <a:bodyPr/>
          <a:lstStyle/>
          <a:p>
            <a:r>
              <a:rPr lang="ru-UA" dirty="0"/>
              <a:t>Центр Підтримки сімей «Назарет»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9FF809-B944-6343-AD98-EF27DBDBA4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51214" y="1868657"/>
            <a:ext cx="4312844" cy="1081135"/>
          </a:xfrm>
        </p:spPr>
        <p:txBody>
          <a:bodyPr/>
          <a:lstStyle/>
          <a:p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Ця програма допомоги розрахована на жінок, які мають неповнолітніх дітей та потерпають від узалежнення близької людини.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F6DF21-B79B-0D49-AF0B-50391231D0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788" y="2153583"/>
            <a:ext cx="4937760" cy="508663"/>
          </a:xfrm>
        </p:spPr>
        <p:txBody>
          <a:bodyPr/>
          <a:lstStyle/>
          <a:p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  жінкам, які опинилися в складних життєвих обставинах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4830F9-7CFA-B34A-AE69-24A9830AAEAE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сім'я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скористатися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гуманітарної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AA02E379-9F94-EC4E-9875-9DC171D519C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48640" y="3846998"/>
            <a:ext cx="4023360" cy="508663"/>
          </a:xfrm>
        </p:spPr>
        <p:txBody>
          <a:bodyPr/>
          <a:lstStyle/>
          <a:p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Гуманітарна та психологічна підтримка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805924-2410-C641-8BA8-465D3BD43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41EAA995-61A3-FA4C-8165-43EAE4D35D1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949699" y="5117209"/>
            <a:ext cx="6693660" cy="1013799"/>
          </a:xfrm>
        </p:spPr>
        <p:txBody>
          <a:bodyPr/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сім'ям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провести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сімейну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інтервенцію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змотивувати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залежного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реабілітації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віднайти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спокій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рівновагу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забезпечуємо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щасливим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дитинством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люблячими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батьками</a:t>
            </a:r>
            <a:endParaRPr lang="ru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8E9CBCFF-8D89-3346-B300-A0967DF078A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8641" y="5287757"/>
            <a:ext cx="2956560" cy="505311"/>
          </a:xfrm>
        </p:spPr>
        <p:txBody>
          <a:bodyPr/>
          <a:lstStyle/>
          <a:p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 виходу із тенет залежності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9755757-8A3B-B14D-843E-06908F1920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466" r="22466"/>
          <a:stretch/>
        </p:blipFill>
        <p:spPr>
          <a:xfrm>
            <a:off x="3680392" y="501790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F2258C3-5A98-B443-9730-E7DCD4910F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49" b="11849"/>
          <a:stretch/>
        </p:blipFill>
        <p:spPr>
          <a:xfrm>
            <a:off x="4719090" y="3576256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EFCCC0A-240D-5D46-A1B5-EBAC2EF38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287" r="17287"/>
          <a:stretch/>
        </p:blipFill>
        <p:spPr>
          <a:xfrm>
            <a:off x="5825322" y="1868657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2112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нешний, человек, ребенок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4A8C379F-30F0-9D4A-BD8E-8C9465187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59" r="-3" b="-3"/>
          <a:stretch/>
        </p:blipFill>
        <p:spPr>
          <a:xfrm>
            <a:off x="1559496" y="188640"/>
            <a:ext cx="4452467" cy="64499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Изображение выглядит как человек, внешний, дорог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35CB49A4-6DCE-DD49-81A7-BF81D8F674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533"/>
          <a:stretch/>
        </p:blipFill>
        <p:spPr>
          <a:xfrm>
            <a:off x="6816080" y="219380"/>
            <a:ext cx="3505199" cy="39943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5FA8423-C859-CA45-ABA9-EEB0E4CA1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ru-RU" smtClean="0"/>
              <a:pPr>
                <a:spcAft>
                  <a:spcPts val="600"/>
                </a:spcAft>
              </a:pPr>
              <a:t>17</a:t>
            </a:fld>
            <a:endParaRPr lang="ru-RU"/>
          </a:p>
        </p:txBody>
      </p:sp>
      <p:pic>
        <p:nvPicPr>
          <p:cNvPr id="9" name="Рисунок 8" descr="Изображение выглядит как сидит, стол, еда, укладывает&#10;&#10;Автоматически созданное описание">
            <a:extLst>
              <a:ext uri="{FF2B5EF4-FFF2-40B4-BE49-F238E27FC236}">
                <a16:creationId xmlns:a16="http://schemas.microsoft.com/office/drawing/2014/main" id="{A7A22977-E4B6-B840-835B-D5E367526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993" y="4349257"/>
            <a:ext cx="3502286" cy="228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25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7FC1E-787A-1741-B21E-2D762DA5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Співпраця з Вишами</a:t>
            </a:r>
            <a:endParaRPr lang="ru-UA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4952BF-4328-5444-81FD-7C01C878432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40956" y="1900070"/>
            <a:ext cx="4312844" cy="914490"/>
          </a:xfrm>
        </p:spPr>
        <p:txBody>
          <a:bodyPr/>
          <a:lstStyle/>
          <a:p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Наші чотири працівника викладають для студентів УКУ курс з терапії узалежнення.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AA842A-BDA3-FB4E-BA6D-A49125DB89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Викладаємо в УКУ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978C7D8-7F30-564E-BDC2-EEABBDEAA135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Наші стаціонарні та амбулаторні відділення стали базою практики для студентів УКУ та Львівської політехніки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10E14307-CCAF-E340-81F5-284F372A63F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База практики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C606531-3812-EC47-AB98-1E437FB73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2407CE1B-DEBE-0442-986B-C8BF847B2B81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Плідна взаємодія зі студентами дає нам можливість популяризувати роботу з залежними та надати студентам вузькопрофільні знання та навички.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257F065F-C0D0-6D41-8826-FEFF7C12CC4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ru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Ділимося своїм досвідом та роботою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4159CA-E8CD-0E49-8A62-6B4A49C26A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40" r="13140"/>
          <a:stretch/>
        </p:blipFill>
        <p:spPr>
          <a:xfrm>
            <a:off x="3680392" y="501790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77B2E1E-049D-2B44-82EA-C431BBB364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00" r="8800"/>
          <a:stretch/>
        </p:blipFill>
        <p:spPr>
          <a:xfrm>
            <a:off x="4774508" y="3554229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 descr="Группа учащихся работает в библиотеке">
            <a:extLst>
              <a:ext uri="{FF2B5EF4-FFF2-40B4-BE49-F238E27FC236}">
                <a16:creationId xmlns:a16="http://schemas.microsoft.com/office/drawing/2014/main" id="{ADC5622D-7CC6-2A43-9C09-0B6F7F2D88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267" r="17267"/>
          <a:stretch/>
        </p:blipFill>
        <p:spPr>
          <a:xfrm>
            <a:off x="5809849" y="1913966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769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пол, в позе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A1BB6EA-6B0F-C843-8A08-A8F733C47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47"/>
          <a:stretch/>
        </p:blipFill>
        <p:spPr>
          <a:xfrm>
            <a:off x="5334001" y="112976"/>
            <a:ext cx="6858000" cy="6745024"/>
          </a:xfrm>
          <a:prstGeom prst="rect">
            <a:avLst/>
          </a:prstGeom>
          <a:noFill/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E6A2C23-F4D8-41D1-868F-2727C988D39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5400000">
            <a:off x="5238089" y="208890"/>
            <a:ext cx="6745024" cy="6553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A4A877EE-20A0-40B3-A2A6-048891AA3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/>
          <a:lstStyle/>
          <a:p>
            <a:r>
              <a:rPr lang="uk-UA" b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 в </a:t>
            </a:r>
            <a:r>
              <a:rPr lang="uk-UA" b="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Назареті</a:t>
            </a:r>
            <a:endParaRPr lang="en-US" b="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Изображение выглядит как человек, внешний, в позе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3AFDD420-DCD4-B14F-A684-EE14C816FE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8" r="1" b="6100"/>
          <a:stretch/>
        </p:blipFill>
        <p:spPr>
          <a:xfrm>
            <a:off x="516173" y="2585414"/>
            <a:ext cx="5368963" cy="3402704"/>
          </a:xfrm>
          <a:prstGeom prst="rect">
            <a:avLst/>
          </a:prstGeom>
          <a:noFill/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2A62AE6-222A-454E-8EB9-33C1359E45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ru-RU" smtClean="0"/>
              <a:pPr>
                <a:spcAft>
                  <a:spcPts val="600"/>
                </a:spcAft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050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94C582A2-A406-4C9B-A3DA-BA4EECAB3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rtlCol="0" anchor="t">
            <a:normAutofit/>
          </a:bodyPr>
          <a:lstStyle/>
          <a:p>
            <a:pPr rtl="0">
              <a:lnSpc>
                <a:spcPct val="90000"/>
              </a:lnSpc>
            </a:pPr>
            <a:r>
              <a:rPr lang="ru-RU" sz="20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Бф «Назарет» займається протидією узалежнення вже 16 років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556610ED-3E2D-4E6A-ABD0-150F203E6B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7368" y="2276872"/>
            <a:ext cx="10657184" cy="4428728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Відкрили три стаціонарних корпуси для реабілітації узалежнених. Започаткували ресоціалізацію.</a:t>
            </a:r>
          </a:p>
          <a:p>
            <a:pPr rtl="0"/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Відкрили 4 амбулаторних відділень по роботі з узалежненими та співузалежненими (Дрогобич, Львів, Київ). Відкрили 4 консультативні порадні на сході України (Харків, Дніпро, Запоріжжя, Енергодар)</a:t>
            </a:r>
          </a:p>
          <a:p>
            <a:pPr rtl="0"/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Створили центр підтримки сімей, які постраждали від узалежнення близької людини</a:t>
            </a:r>
          </a:p>
          <a:p>
            <a:pPr rtl="0"/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Налагодили співпрацю з УКУ та Львівською політехнікою.</a:t>
            </a:r>
          </a:p>
          <a:p>
            <a:pPr rtl="0"/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Проводимо інформаційно-навчальні тренінги та семінари для соц.працівників, психологів та консультантів.</a:t>
            </a:r>
          </a:p>
          <a:p>
            <a:pPr rtl="0"/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Налагодили успішну співпрацю з Патріаршою Курією УГКЦ та Карітас України.</a:t>
            </a:r>
          </a:p>
          <a:p>
            <a:pPr rtl="0"/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Налагодили успішну співпрацю з Департаментом соціального захисту населення Львівської обласної адміністрації.</a:t>
            </a:r>
          </a:p>
          <a:p>
            <a:pPr rtl="0"/>
            <a:endParaRPr lang="ru-RU" noProof="1"/>
          </a:p>
        </p:txBody>
      </p:sp>
      <p:pic>
        <p:nvPicPr>
          <p:cNvPr id="10" name="Рисунок 5">
            <a:extLst>
              <a:ext uri="{FF2B5EF4-FFF2-40B4-BE49-F238E27FC236}">
                <a16:creationId xmlns:a16="http://schemas.microsoft.com/office/drawing/2014/main" id="{D2A5B748-37FD-448D-997E-B1D332658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46726" b="46726"/>
          <a:stretch/>
        </p:blipFill>
        <p:spPr>
          <a:xfrm>
            <a:off x="0" y="63940"/>
            <a:ext cx="8329613" cy="457200"/>
          </a:xfrm>
          <a:noFill/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id="{E4C965B6-7E38-4D37-8DC4-198F7E2181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1" y="1676400"/>
            <a:ext cx="10837333" cy="424732"/>
          </a:xfrm>
        </p:spPr>
        <p:txBody>
          <a:bodyPr wrap="square" rtlCol="0">
            <a:normAutofit/>
          </a:bodyPr>
          <a:lstStyle/>
          <a:p>
            <a:pPr rtl="0"/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За цей час ми розвинули різні напрямки нашої роботи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F44A039-11AB-474F-8746-9A34D1C39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4FAB73BC-B049-4115-A692-8D63A059BFB8}" type="slidenum">
              <a:rPr lang="ru-RU" noProof="1" smtClean="0"/>
              <a:pPr rtl="0">
                <a:spcAft>
                  <a:spcPts val="600"/>
                </a:spcAft>
              </a:pPr>
              <a:t>2</a:t>
            </a:fld>
            <a:endParaRPr lang="ru-RU" noProof="1"/>
          </a:p>
        </p:txBody>
      </p:sp>
      <p:sp>
        <p:nvSpPr>
          <p:cNvPr id="18" name="Текст 119">
            <a:extLst>
              <a:ext uri="{FF2B5EF4-FFF2-40B4-BE49-F238E27FC236}">
                <a16:creationId xmlns:a16="http://schemas.microsoft.com/office/drawing/2014/main" id="{6E5B80C5-6B42-4867-88CC-660291DD3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725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id="{6D0A3579-514D-A94D-B64F-424B5B9A742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B177F7-A35D-A247-9C51-C7329A7B22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A8D0A9-3D7F-094A-9148-4F6D95EBC3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4DC023B-B13B-834B-AFB7-D70584C9D8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3808" y="1905000"/>
            <a:ext cx="6028535" cy="2820144"/>
          </a:xfrm>
        </p:spPr>
        <p:txBody>
          <a:bodyPr/>
          <a:lstStyle/>
          <a:p>
            <a:r>
              <a:rPr lang="ru-RU" sz="36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інформаційно-навчальні тренінги та семінари</a:t>
            </a:r>
            <a:b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132353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ловек, внутренний, групп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51B83E76-4EC0-A949-BAEF-6E78BE8C87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25" b="6475"/>
          <a:stretch/>
        </p:blipFill>
        <p:spPr>
          <a:xfrm>
            <a:off x="21" y="10"/>
            <a:ext cx="12191979" cy="6857990"/>
          </a:xfrm>
          <a:prstGeom prst="rect">
            <a:avLst/>
          </a:prstGeom>
          <a:noFill/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0A13F4-BDFF-0249-BA59-7134478AE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ru-RU" smtClean="0"/>
              <a:pPr>
                <a:spcAft>
                  <a:spcPts val="600"/>
                </a:spcAft>
              </a:pPr>
              <a:t>21</a:t>
            </a:fld>
            <a:endParaRPr lang="ru-RU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6522CEB5-EAE4-4E61-B295-82CEE7194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260648"/>
            <a:ext cx="11106150" cy="518160"/>
          </a:xfrm>
        </p:spPr>
        <p:txBody>
          <a:bodyPr>
            <a:noAutofit/>
          </a:bodyPr>
          <a:lstStyle/>
          <a:p>
            <a:r>
              <a:rPr lang="uk-UA" sz="3200" b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 для шкільних психологів</a:t>
            </a:r>
            <a:endParaRPr lang="en-US" sz="3200" b="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68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id="{7089F6AD-90CA-904C-9805-1592459D21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37CF7B-B474-CA4F-AEA8-0E0E3C500B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FE0607-BBE1-C546-80F0-FBC2DA68E2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6A5F800-2453-784F-8A6C-DCA6561CB8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співпрац</a:t>
            </a:r>
            <a:r>
              <a:rPr lang="uk-UA" sz="3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32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 з Патріаршою Курією УГКЦ та Карітасом України</a:t>
            </a:r>
            <a:endParaRPr lang="ru-UA" sz="3200" dirty="0"/>
          </a:p>
        </p:txBody>
      </p:sp>
    </p:spTree>
    <p:extLst>
      <p:ext uri="{BB962C8B-B14F-4D97-AF65-F5344CB8AC3E}">
        <p14:creationId xmlns:p14="http://schemas.microsoft.com/office/powerpoint/2010/main" val="4011194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5D3EB6-B687-1842-BDF7-024754750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UA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співпраці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112A5D-A3E4-CA41-A206-04B1EF48467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 співпраці з Патріаршою Курією та Карітасом Україна ми охопили більшу кількість  потребуючих людей, в тому числі й схід України.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CE3682-2FA5-024D-8301-5CF023B5CE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 охопили ще більшу аудиторію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AF49FD-DEE0-E644-938C-E3289DFABAA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24575" y="3524894"/>
            <a:ext cx="5392925" cy="914490"/>
          </a:xfrm>
        </p:spPr>
        <p:txBody>
          <a:bodyPr/>
          <a:lstStyle/>
          <a:p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Разом ми успішно реалізували ряд різнопланових проектів.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E82CBA2-61A5-C042-BF92-C4EB4271510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Реалізували більше проєктів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3574B40-4C75-BE41-8F12-DDF1AA6AE2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82FBD9AB-C8BF-F943-A895-B0D087742C55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 ресурсам Карітасу України та Патріаршої Курії  ми змогли дати більшій кількості люд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 безоплатну допомогу.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B811040E-18A3-6944-AF82-5998CF6593D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8641" y="4853426"/>
            <a:ext cx="2956560" cy="933395"/>
          </a:xfrm>
        </p:spPr>
        <p:txBody>
          <a:bodyPr/>
          <a:lstStyle/>
          <a:p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Залучили до протидії залежності більше донорів та жертводавців</a:t>
            </a:r>
          </a:p>
        </p:txBody>
      </p:sp>
      <p:pic>
        <p:nvPicPr>
          <p:cNvPr id="17" name="Рисунок 16" descr="Стопки цветных папок">
            <a:extLst>
              <a:ext uri="{FF2B5EF4-FFF2-40B4-BE49-F238E27FC236}">
                <a16:creationId xmlns:a16="http://schemas.microsoft.com/office/drawing/2014/main" id="{601711E2-4B7D-FD47-B6DC-8975692F2D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349" r="22349"/>
          <a:stretch/>
        </p:blipFill>
        <p:spPr>
          <a:xfrm>
            <a:off x="4774508" y="3429000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 descr="Красная точка и стрелки, указывающие на нее">
            <a:extLst>
              <a:ext uri="{FF2B5EF4-FFF2-40B4-BE49-F238E27FC236}">
                <a16:creationId xmlns:a16="http://schemas.microsoft.com/office/drawing/2014/main" id="{36224D01-A17E-9B43-BC7F-68080545D5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67" r="17267"/>
          <a:stretch/>
        </p:blipFill>
        <p:spPr>
          <a:xfrm>
            <a:off x="3630809" y="4853426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 descr="Детские руки на глобусе">
            <a:extLst>
              <a:ext uri="{FF2B5EF4-FFF2-40B4-BE49-F238E27FC236}">
                <a16:creationId xmlns:a16="http://schemas.microsoft.com/office/drawing/2014/main" id="{4BF59918-2E71-0548-9AC8-F2A51C1D77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267" r="17267"/>
          <a:stretch/>
        </p:blipFill>
        <p:spPr>
          <a:xfrm>
            <a:off x="5951220" y="1836684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21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66FBAC-0D21-1544-9369-5B5F7DC1C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85378"/>
            <a:ext cx="10805160" cy="1113108"/>
          </a:xfrm>
        </p:spPr>
        <p:txBody>
          <a:bodyPr>
            <a:normAutofit fontScale="90000"/>
          </a:bodyPr>
          <a:lstStyle/>
          <a:p>
            <a:r>
              <a:rPr lang="ru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Співпраця з Департаментом соціального захисту Населення </a:t>
            </a:r>
            <a:endParaRPr lang="ru-UA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D13935-76AF-9547-8219-E963CB2B44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77929" y="2043186"/>
            <a:ext cx="4415946" cy="1113108"/>
          </a:xfrm>
        </p:spPr>
        <p:txBody>
          <a:bodyPr/>
          <a:lstStyle/>
          <a:p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Сімейні реколекції «Долаючи залежність»</a:t>
            </a:r>
          </a:p>
          <a:p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Відпочинковий табір «За тверезе життя»</a:t>
            </a:r>
          </a:p>
          <a:p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 «Залежність, як одна із причин насильства в сімї</a:t>
            </a:r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D54B0D-105E-AF4C-A683-118B5A77BC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UA" dirty="0"/>
              <a:t>Провели декілька успішних міні проєктів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A5AC47A-7338-C14C-B666-93366224E645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тендер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покрив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тримісячний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курс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реабілітації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24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військових</a:t>
            </a:r>
            <a:endParaRPr lang="ru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69DC2AE-A972-344E-AC7B-96DEB608E86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07368" y="3846999"/>
            <a:ext cx="4164632" cy="424732"/>
          </a:xfrm>
        </p:spPr>
        <p:txBody>
          <a:bodyPr/>
          <a:lstStyle/>
          <a:p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Тендер на психологічну допомогу ветеранам АТО 2020 рік </a:t>
            </a:r>
          </a:p>
          <a:p>
            <a:endParaRPr lang="ru-UA" dirty="0"/>
          </a:p>
        </p:txBody>
      </p:sp>
      <p:pic>
        <p:nvPicPr>
          <p:cNvPr id="18" name="Місце для зображення 17">
            <a:extLst>
              <a:ext uri="{FF2B5EF4-FFF2-40B4-BE49-F238E27FC236}">
                <a16:creationId xmlns:a16="http://schemas.microsoft.com/office/drawing/2014/main" id="{0ACB0CCE-4DE9-304B-86FB-0923C0AB537A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/>
          <a:srcRect l="926" r="926"/>
          <a:stretch>
            <a:fillRect/>
          </a:stretch>
        </p:blipFill>
        <p:spPr/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D67FAD3-9001-5E4E-BB0B-DA7062567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5FBF2563-E123-164D-A167-CCBBC0E2DB8F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тендер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покрив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тримісячний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курс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реабілітації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11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військових</a:t>
            </a:r>
            <a:endParaRPr lang="ru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860EE87-B785-7D41-A189-721E31B3871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Тендер на психологічну допомогу ветеранам АТО 2019 рі</a:t>
            </a:r>
            <a:r>
              <a:rPr lang="ru-UA" dirty="0"/>
              <a:t>к </a:t>
            </a:r>
          </a:p>
        </p:txBody>
      </p:sp>
      <p:pic>
        <p:nvPicPr>
          <p:cNvPr id="14" name="Місце для зображення 13">
            <a:extLst>
              <a:ext uri="{FF2B5EF4-FFF2-40B4-BE49-F238E27FC236}">
                <a16:creationId xmlns:a16="http://schemas.microsoft.com/office/drawing/2014/main" id="{A50A41A2-49C8-CE40-A880-5A28F2E40BF5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l="785" r="785"/>
          <a:stretch>
            <a:fillRect/>
          </a:stretch>
        </p:blipFill>
        <p:spPr/>
      </p:pic>
      <p:pic>
        <p:nvPicPr>
          <p:cNvPr id="24" name="Місце для зображення 23" descr="Изображение выглядит как трава, человек, внеш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6AC57D97-65BD-B94B-A76A-06514EDF6818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/>
          <a:srcRect l="13142" r="131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7715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ловек, внутренний, группа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9076B876-9775-5448-8D96-55252BF10C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47"/>
          <a:stretch/>
        </p:blipFill>
        <p:spPr>
          <a:xfrm>
            <a:off x="5334001" y="112976"/>
            <a:ext cx="6858000" cy="6745024"/>
          </a:xfrm>
          <a:prstGeom prst="rect">
            <a:avLst/>
          </a:prstGeom>
          <a:noFill/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9970B59-C156-4815-9F04-7428AAE8E73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5400000">
            <a:off x="5238089" y="208890"/>
            <a:ext cx="6745024" cy="65532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Рисунок 6" descr="Изображение выглядит как в позе, человек, фотография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0F956613-8B3F-9E47-A138-C3BE72A741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19" r="1" b="11769"/>
          <a:stretch/>
        </p:blipFill>
        <p:spPr>
          <a:xfrm>
            <a:off x="548641" y="2667000"/>
            <a:ext cx="5331335" cy="3660648"/>
          </a:xfrm>
          <a:prstGeom prst="rect">
            <a:avLst/>
          </a:prstGeom>
          <a:noFill/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C76E3CF-E567-F04F-B890-8318606EF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ru-RU" smtClean="0"/>
              <a:pPr>
                <a:spcAft>
                  <a:spcPts val="600"/>
                </a:spcAft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080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FBCF731-478B-42B2-B3C6-ECCC3D68E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t="9626" b="23210"/>
          <a:stretch/>
        </p:blipFill>
        <p:spPr>
          <a:xfrm>
            <a:off x="21" y="34250"/>
            <a:ext cx="12191979" cy="6857990"/>
          </a:xfrm>
          <a:noFill/>
        </p:spPr>
      </p:pic>
      <p:sp>
        <p:nvSpPr>
          <p:cNvPr id="85" name="Slide Number Placeholder 6">
            <a:extLst>
              <a:ext uri="{FF2B5EF4-FFF2-40B4-BE49-F238E27FC236}">
                <a16:creationId xmlns:a16="http://schemas.microsoft.com/office/drawing/2014/main" id="{90E84C30-CCB7-42E3-942B-2CAC43E67A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026" y="6571486"/>
            <a:ext cx="282636" cy="25226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ru-RU" smtClean="0"/>
              <a:pPr>
                <a:spcAft>
                  <a:spcPts val="600"/>
                </a:spcAft>
              </a:pPr>
              <a:t>26</a:t>
            </a:fld>
            <a:endParaRPr lang="ru-RU" dirty="0"/>
          </a:p>
        </p:txBody>
      </p:sp>
      <p:sp>
        <p:nvSpPr>
          <p:cNvPr id="43" name="Заголовок 42">
            <a:extLst>
              <a:ext uri="{FF2B5EF4-FFF2-40B4-BE49-F238E27FC236}">
                <a16:creationId xmlns:a16="http://schemas.microsoft.com/office/drawing/2014/main" id="{CF39D3B5-ABDB-4DFF-8107-EF97569C9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52400"/>
            <a:ext cx="11457731" cy="641329"/>
          </a:xfrm>
        </p:spPr>
        <p:txBody>
          <a:bodyPr rtlCol="0" anchor="ctr">
            <a:normAutofit/>
          </a:bodyPr>
          <a:lstStyle/>
          <a:p>
            <a:pPr rtl="0"/>
            <a:r>
              <a:rPr lang="ru-RU" sz="3900" noProof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Місце де народжується нове життя!</a:t>
            </a:r>
          </a:p>
        </p:txBody>
      </p:sp>
    </p:spTree>
    <p:extLst>
      <p:ext uri="{BB962C8B-B14F-4D97-AF65-F5344CB8AC3E}">
        <p14:creationId xmlns:p14="http://schemas.microsoft.com/office/powerpoint/2010/main" val="3202840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ісце для зображення 5">
            <a:extLst>
              <a:ext uri="{FF2B5EF4-FFF2-40B4-BE49-F238E27FC236}">
                <a16:creationId xmlns:a16="http://schemas.microsoft.com/office/drawing/2014/main" id="{AF890B92-D44D-461B-A5E6-D4F348791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b="71989"/>
          <a:stretch/>
        </p:blipFill>
        <p:spPr>
          <a:xfrm>
            <a:off x="0" y="33129"/>
            <a:ext cx="12123874" cy="2408917"/>
          </a:xfr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94C582A2-A406-4C9B-A3DA-BA4EECAB3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Стаціонарні відділення «Назарет»</a:t>
            </a:r>
          </a:p>
        </p:txBody>
      </p:sp>
      <p:sp>
        <p:nvSpPr>
          <p:cNvPr id="34" name="Текст 33">
            <a:extLst>
              <a:ext uri="{FF2B5EF4-FFF2-40B4-BE49-F238E27FC236}">
                <a16:creationId xmlns:a16="http://schemas.microsoft.com/office/drawing/2014/main" id="{29455ACD-CCC6-4BEC-AA79-DC1C69D08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556610ED-3E2D-4E6A-ABD0-150F203E6B4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464152" y="2286000"/>
            <a:ext cx="3813448" cy="3591272"/>
          </a:xfrm>
        </p:spPr>
        <p:txBody>
          <a:bodyPr rtlCol="0"/>
          <a:lstStyle/>
          <a:p>
            <a:pPr rtl="0"/>
            <a:r>
              <a:rPr lang="ru-RU" noProof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даний час в стаціонарних відділеннях «Назарет» перебуває 83 людини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15B262E-3234-4E0C-A890-B69314333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53" r="853"/>
          <a:stretch>
            <a:fillRect/>
          </a:stretch>
        </p:blipFill>
        <p:spPr/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A6C6147-EB04-429F-9D41-52F18DE23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smtClean="0"/>
              <a:pPr/>
              <a:t>3</a:t>
            </a:fld>
            <a:endParaRPr lang="ru-RU" noProof="1"/>
          </a:p>
        </p:txBody>
      </p:sp>
      <p:sp>
        <p:nvSpPr>
          <p:cNvPr id="32" name="Текст 119">
            <a:extLst>
              <a:ext uri="{FF2B5EF4-FFF2-40B4-BE49-F238E27FC236}">
                <a16:creationId xmlns:a16="http://schemas.microsoft.com/office/drawing/2014/main" id="{D9043C6D-0761-489D-8401-7F976D80B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 noProof="1">
              <a:latin typeface="Calibri" panose="020F0502020204030204" pitchFamily="34" charset="0"/>
            </a:endParaRPr>
          </a:p>
        </p:txBody>
      </p:sp>
      <p:sp>
        <p:nvSpPr>
          <p:cNvPr id="40" name="Полилиния: Фигура 39">
            <a:extLst>
              <a:ext uri="{FF2B5EF4-FFF2-40B4-BE49-F238E27FC236}">
                <a16:creationId xmlns:a16="http://schemas.microsoft.com/office/drawing/2014/main" id="{CD5E95B5-674E-4A3A-A7C5-83CFC4114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204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1">
            <a:extLst>
              <a:ext uri="{FF2B5EF4-FFF2-40B4-BE49-F238E27FC236}">
                <a16:creationId xmlns:a16="http://schemas.microsoft.com/office/drawing/2014/main" id="{F39F0CFD-EF2E-4C01-AA79-A4B64DF5C4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60EB494-BBD1-414E-A7F6-EAB15B54CF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0800000">
            <a:off x="8074536" y="3124200"/>
            <a:ext cx="2087678" cy="3270696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4A0108C-62F2-4878-957C-2C91328898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90750" y="609600"/>
            <a:ext cx="7810500" cy="5638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D7199992-58FE-4335-A811-6AFA96B55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rtlCol="0" anchor="t">
            <a:normAutofit fontScale="90000"/>
          </a:bodyPr>
          <a:lstStyle/>
          <a:p>
            <a:pPr rtl="0"/>
            <a:r>
              <a:rPr lang="ru-RU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Прорив</a:t>
            </a:r>
            <a:r>
              <a:rPr lang="ru-RU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</a:t>
            </a:r>
            <a:r>
              <a:rPr lang="ru-RU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Року! </a:t>
            </a:r>
            <a:r>
              <a:rPr lang="ru-RU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Жіноче</a:t>
            </a:r>
            <a:r>
              <a:rPr lang="ru-RU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відділення</a:t>
            </a:r>
            <a:endParaRPr lang="ru-RU" sz="4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052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94C582A2-A406-4C9B-A3DA-BA4EECAB3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525305"/>
            <a:ext cx="11881320" cy="1508974"/>
          </a:xfrm>
        </p:spPr>
        <p:txBody>
          <a:bodyPr rtlCol="0" anchor="t">
            <a:normAutofit/>
          </a:bodyPr>
          <a:lstStyle/>
          <a:p>
            <a:pPr rtl="0"/>
            <a:r>
              <a:rPr lang="ru-RU" sz="2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У цьому відділенні мають змогу проходити реабілітацію жінки разом зі своїми неповнолітніми дітьми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556610ED-3E2D-4E6A-ABD0-150F203E6B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28098" y="2004880"/>
            <a:ext cx="5044566" cy="1276863"/>
          </a:xfrm>
        </p:spPr>
        <p:txBody>
          <a:bodyPr rtlCol="0"/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комфортного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дбаємо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їхній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залучаємо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дит.психолога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т. д.</a:t>
            </a:r>
            <a:endParaRPr lang="ru-RU" sz="20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2BE63BA8-EAF4-4B88-8D23-BEF6AA60CC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Комфортні та безпечні умови для життя дитини</a:t>
            </a:r>
          </a:p>
        </p:txBody>
      </p:sp>
      <p:pic>
        <p:nvPicPr>
          <p:cNvPr id="85" name="Місце для зображення 84">
            <a:extLst>
              <a:ext uri="{FF2B5EF4-FFF2-40B4-BE49-F238E27FC236}">
                <a16:creationId xmlns:a16="http://schemas.microsoft.com/office/drawing/2014/main" id="{F738FFEE-D221-419F-9925-DFE3C2A81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 l="13140" r="13140"/>
          <a:stretch/>
        </p:blipFill>
        <p:spPr>
          <a:xfrm>
            <a:off x="5756426" y="1935993"/>
            <a:ext cx="1094116" cy="1113108"/>
          </a:xfrm>
        </p:spPr>
      </p:pic>
      <p:sp>
        <p:nvSpPr>
          <p:cNvPr id="23" name="Объект 22">
            <a:extLst>
              <a:ext uri="{FF2B5EF4-FFF2-40B4-BE49-F238E27FC236}">
                <a16:creationId xmlns:a16="http://schemas.microsoft.com/office/drawing/2014/main" id="{2F8BDB9A-6E49-4052-924A-83FDD2B0A48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71132" y="3576255"/>
            <a:ext cx="5392925" cy="1247465"/>
          </a:xfrm>
        </p:spPr>
        <p:txBody>
          <a:bodyPr rtlCol="0"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матеріально-технічна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база для комфортного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реабілітації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34818BA8-E954-4497-B8B9-B67D92F6032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rtlCol="0"/>
          <a:lstStyle/>
          <a:p>
            <a:pPr rtl="0"/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Комфортні умови для реабілітації</a:t>
            </a:r>
          </a:p>
        </p:txBody>
      </p:sp>
      <p:pic>
        <p:nvPicPr>
          <p:cNvPr id="87" name="Місце для зображення 86">
            <a:extLst>
              <a:ext uri="{FF2B5EF4-FFF2-40B4-BE49-F238E27FC236}">
                <a16:creationId xmlns:a16="http://schemas.microsoft.com/office/drawing/2014/main" id="{BA712089-DDBF-4741-BA71-63A6F987E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/>
          <a:srcRect l="8800" r="8800"/>
          <a:stretch/>
        </p:blipFill>
        <p:spPr>
          <a:xfrm>
            <a:off x="4774508" y="3502811"/>
            <a:ext cx="1094116" cy="1113108"/>
          </a:xfr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B0F4F9B-7D29-4BED-87FB-3F3D172471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smtClean="0"/>
              <a:pPr rtl="0"/>
              <a:t>5</a:t>
            </a:fld>
            <a:endParaRPr lang="ru-RU" noProof="1"/>
          </a:p>
        </p:txBody>
      </p:sp>
      <p:sp>
        <p:nvSpPr>
          <p:cNvPr id="34" name="Объект 33">
            <a:extLst>
              <a:ext uri="{FF2B5EF4-FFF2-40B4-BE49-F238E27FC236}">
                <a16:creationId xmlns:a16="http://schemas.microsoft.com/office/drawing/2014/main" id="{38AA8C13-AFD3-4C46-AEA7-67BEBF73986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949699" y="5117210"/>
            <a:ext cx="7050957" cy="1336126"/>
          </a:xfrm>
        </p:spPr>
        <p:txBody>
          <a:bodyPr rtlCol="0"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розрахована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з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врахуванням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105FAE-96F0-43A6-B386-AAE4E62C6E8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rtlCol="0"/>
          <a:lstStyle/>
          <a:p>
            <a:pPr rtl="0"/>
            <a:r>
              <a:rPr lang="ru-RU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Спеціальна програма</a:t>
            </a:r>
          </a:p>
        </p:txBody>
      </p:sp>
      <p:pic>
        <p:nvPicPr>
          <p:cNvPr id="89" name="Місце для зображення 88">
            <a:extLst>
              <a:ext uri="{FF2B5EF4-FFF2-40B4-BE49-F238E27FC236}">
                <a16:creationId xmlns:a16="http://schemas.microsoft.com/office/drawing/2014/main" id="{C8671B21-B5F4-4BFE-A90B-A16041BB7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5"/>
          <a:srcRect l="13140" r="13140"/>
          <a:stretch/>
        </p:blipFill>
        <p:spPr>
          <a:xfrm>
            <a:off x="3743631" y="5017901"/>
            <a:ext cx="1094116" cy="1113108"/>
          </a:xfrm>
        </p:spPr>
      </p:pic>
      <p:sp>
        <p:nvSpPr>
          <p:cNvPr id="29" name="Текст 119">
            <a:extLst>
              <a:ext uri="{FF2B5EF4-FFF2-40B4-BE49-F238E27FC236}">
                <a16:creationId xmlns:a16="http://schemas.microsoft.com/office/drawing/2014/main" id="{4DE3975B-F441-486B-9317-C176CC96B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 noProof="1">
              <a:latin typeface="Calibri" panose="020F0502020204030204" pitchFamily="34" charset="0"/>
            </a:endParaRP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66F01420-E00A-46BC-9AE5-EDE89E81F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48640" y="3263024"/>
            <a:ext cx="4389120" cy="0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CD210877-354A-400E-B4FF-A1264FC8A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48640" y="4803978"/>
            <a:ext cx="3200400" cy="0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175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Місце для зображення 8" descr="Изображение выглядит как внутренний, потолок, комнат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33B6D1FB-4346-F24A-887F-1ABDF746C5B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t="2596" b="30240"/>
          <a:stretch/>
        </p:blipFill>
        <p:spPr>
          <a:xfrm>
            <a:off x="20" y="10"/>
            <a:ext cx="12191979" cy="6857990"/>
          </a:xfrm>
          <a:noFill/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660777-72E0-F74F-A86B-4D3DEB62A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ru-RU" smtClean="0"/>
              <a:pPr>
                <a:spcAft>
                  <a:spcPts val="600"/>
                </a:spcAft>
              </a:pPr>
              <a:t>6</a:t>
            </a:fld>
            <a:endParaRPr lang="ru-RU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8D90B93A-A01E-4D28-B05F-3D9E811A2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>
            <a:normAutofit fontScale="90000"/>
          </a:bodyPr>
          <a:lstStyle/>
          <a:p>
            <a:r>
              <a:rPr lang="uk-UA" b="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Спільнотська</a:t>
            </a:r>
            <a:endParaRPr lang="en-US" b="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263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Місце для зображення 8" descr="Изображение выглядит как трава, человек, внеш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A78BCEEB-5968-8A4B-8AFC-1BC15F9FE0A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t="12500" b="12500"/>
          <a:stretch/>
        </p:blipFill>
        <p:spPr>
          <a:xfrm>
            <a:off x="20305" y="0"/>
            <a:ext cx="12191979" cy="6857990"/>
          </a:xfrm>
          <a:noFill/>
        </p:spPr>
      </p:pic>
      <p:pic>
        <p:nvPicPr>
          <p:cNvPr id="11" name="Объект 10" descr="Изображение выглядит как внешний, человек, трава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DEB18AFF-C67D-6942-9396-2DD3BDEA6A61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 rotWithShape="1">
          <a:blip r:embed="rId3"/>
          <a:srcRect t="20376" r="3" b="3"/>
          <a:stretch/>
        </p:blipFill>
        <p:spPr>
          <a:xfrm>
            <a:off x="8459140" y="2909227"/>
            <a:ext cx="3688080" cy="3915430"/>
          </a:xfrm>
          <a:noFill/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830910-91AB-EF48-A1CE-A6EC6DFF2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ru-RU" smtClean="0"/>
              <a:pPr>
                <a:spcAft>
                  <a:spcPts val="600"/>
                </a:spcAft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028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E5193-78D2-B849-A568-E19EA4576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1308000" cy="707886"/>
          </a:xfrm>
        </p:spPr>
        <p:txBody>
          <a:bodyPr>
            <a:noAutofit/>
          </a:bodyPr>
          <a:lstStyle/>
          <a:p>
            <a:r>
              <a:rPr lang="ru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Відділення «Назарет» розраховане на 70 осіб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7B6A4D-CFD2-8748-BA9C-ACD05F23B1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04112" y="2100468"/>
            <a:ext cx="4359946" cy="849324"/>
          </a:xfrm>
        </p:spPr>
        <p:txBody>
          <a:bodyPr/>
          <a:lstStyle/>
          <a:p>
            <a:r>
              <a:rPr lang="ru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минулий рік ми надали допомогу 151 особі з них 25 осіб були учасниками бойових дій на сході України. За 2018-2019 рік немає жодного зриву випускників.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E7E151-031B-F34D-B404-AF1D465624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Ефективна програма реабілітації</a:t>
            </a:r>
          </a:p>
        </p:txBody>
      </p:sp>
      <p:pic>
        <p:nvPicPr>
          <p:cNvPr id="18" name="Місце для зображення 17" descr="Изображение выглядит как внешний, трава, парк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F357623F-9567-7B44-BC25-61D5EA7021B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13142" r="13142"/>
          <a:stretch>
            <a:fillRect/>
          </a:stretch>
        </p:blipFill>
        <p:spPr/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ECA300AB-D666-C946-97C1-2CC5407BA3DD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ru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нас відкритий центр з неймовірно мальовничою територією. Кожен учасник програми забезпечений всім необхідним для проходження реабілітації.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BA6A42A-997D-C046-BCB8-12755DF0ECD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Якісні та комфортні умови проходження реабілітації</a:t>
            </a:r>
          </a:p>
        </p:txBody>
      </p:sp>
      <p:pic>
        <p:nvPicPr>
          <p:cNvPr id="16" name="Місце для зображення 15" descr="Изображение выглядит как внутренний, комната, живой, пол&#10;&#10;Автоматически созданное описание">
            <a:extLst>
              <a:ext uri="{FF2B5EF4-FFF2-40B4-BE49-F238E27FC236}">
                <a16:creationId xmlns:a16="http://schemas.microsoft.com/office/drawing/2014/main" id="{BABF7FF2-2833-5946-98E3-DC7F8EE8DF5E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/>
          <a:srcRect l="8861" r="8861"/>
          <a:stretch>
            <a:fillRect/>
          </a:stretch>
        </p:blipFill>
        <p:spPr/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FD20DE2-9FC7-6648-AAD1-1B51C68FC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5E0720DB-72BF-F24E-AC49-785863B6BF2F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949700" y="5017901"/>
            <a:ext cx="6514358" cy="1113108"/>
          </a:xfrm>
        </p:spPr>
        <p:txBody>
          <a:bodyPr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наших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стаціонарних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відділеннях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вузькопрофільні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кваліфіковані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психотерапевти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узалежнень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клінічні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реабілітаційні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психологи,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консультанти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узалежнень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психіатри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рівний-рівному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наставники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священнослужителі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A3DB441-9A42-A34D-98F5-1D4A3DA7287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ru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Професійна команда спеціалістів</a:t>
            </a:r>
          </a:p>
        </p:txBody>
      </p:sp>
      <p:pic>
        <p:nvPicPr>
          <p:cNvPr id="14" name="Місце для зображення 13" descr="Изображение выглядит как человек, внутренний, группа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1833D9A5-C3D5-614D-851F-E588498EE6F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/>
          <a:srcRect l="13088" r="130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3276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внутренний, человек, потолок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0D58ACB5-4EE7-B949-9C03-51FC80860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67" b="8969"/>
          <a:stretch/>
        </p:blipFill>
        <p:spPr>
          <a:xfrm>
            <a:off x="5334001" y="112976"/>
            <a:ext cx="6858000" cy="6745024"/>
          </a:xfrm>
          <a:prstGeom prst="rect">
            <a:avLst/>
          </a:prstGeom>
          <a:noFill/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0B719F4-C7DE-4AF2-8E74-831514DA2E2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5400000">
            <a:off x="5238089" y="208890"/>
            <a:ext cx="6745024" cy="6553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94A990E-A44F-4341-A3D0-4DDB1D696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65" y="530352"/>
            <a:ext cx="10805160" cy="707886"/>
          </a:xfrm>
        </p:spPr>
        <p:txBody>
          <a:bodyPr anchor="t">
            <a:normAutofit/>
          </a:bodyPr>
          <a:lstStyle/>
          <a:p>
            <a:r>
              <a:rPr lang="uk-UA" b="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Спільнотська</a:t>
            </a:r>
            <a:r>
              <a:rPr lang="uk-UA" b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b="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внутренний, комната, потолок, живой&#10;&#10;Автоматически созданное описание">
            <a:extLst>
              <a:ext uri="{FF2B5EF4-FFF2-40B4-BE49-F238E27FC236}">
                <a16:creationId xmlns:a16="http://schemas.microsoft.com/office/drawing/2014/main" id="{FEE8F653-DE9A-814B-8136-D94475BD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12" r="1" b="17114"/>
          <a:stretch/>
        </p:blipFill>
        <p:spPr>
          <a:xfrm>
            <a:off x="548641" y="2667000"/>
            <a:ext cx="5775960" cy="3660648"/>
          </a:xfrm>
          <a:prstGeom prst="rect">
            <a:avLst/>
          </a:prstGeom>
          <a:noFill/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9F918C7-45EF-5E46-8702-F390882FB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ru-RU" smtClean="0"/>
              <a:pPr>
                <a:spcAft>
                  <a:spcPts val="600"/>
                </a:spcAft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3199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ременныйКлассическийБлок-3">
  <a:themeElements>
    <a:clrScheme name="MSFT_ELT_ModernClassicBlock_03">
      <a:dk1>
        <a:sysClr val="windowText" lastClr="000000"/>
      </a:dk1>
      <a:lt1>
        <a:sysClr val="window" lastClr="FFFFFF"/>
      </a:lt1>
      <a:dk2>
        <a:srgbClr val="43467B"/>
      </a:dk2>
      <a:lt2>
        <a:srgbClr val="DFE3E5"/>
      </a:lt2>
      <a:accent1>
        <a:srgbClr val="43467B"/>
      </a:accent1>
      <a:accent2>
        <a:srgbClr val="E58C09"/>
      </a:accent2>
      <a:accent3>
        <a:srgbClr val="2683C6"/>
      </a:accent3>
      <a:accent4>
        <a:srgbClr val="EEC621"/>
      </a:accent4>
      <a:accent5>
        <a:srgbClr val="1D9BA1"/>
      </a:accent5>
      <a:accent6>
        <a:srgbClr val="87175F"/>
      </a:accent6>
      <a:hlink>
        <a:srgbClr val="0070C0"/>
      </a:hlink>
      <a:folHlink>
        <a:srgbClr val="C00000"/>
      </a:folHlink>
    </a:clrScheme>
    <a:fontScheme name="MSFT_ELT_ModernClassicBlock_03">
      <a:majorFont>
        <a:latin typeface="Tw Cen MT Condensed"/>
        <a:ea typeface=""/>
        <a:cs typeface=""/>
      </a:majorFont>
      <a:minorFont>
        <a:latin typeface="Tw Cen MT"/>
        <a:ea typeface=""/>
        <a:cs typeface="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570282_TF89082059.potx" id="{67D49B47-FA17-4E5B-80EE-30F76FF2D07D}" vid="{0DD5EBB0-80F9-440D-B756-554016CC0CE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86D9CC-0D9D-4BFE-B3F3-26F480BF8C8A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16c05727-aa75-4e4a-9b5f-8a80a1165891"/>
    <ds:schemaRef ds:uri="71af3243-3dd4-4a8d-8c0d-dd76da1f02a5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106BD98-E608-40A1-98A8-93D5976215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FCA5F6-1A5A-4D78-BDE2-C793B61E0E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1051</Words>
  <Application>Microsoft Office PowerPoint</Application>
  <PresentationFormat>Panoramiczny</PresentationFormat>
  <Paragraphs>123</Paragraphs>
  <Slides>26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2" baseType="lpstr">
      <vt:lpstr>Arial</vt:lpstr>
      <vt:lpstr>Calibri</vt:lpstr>
      <vt:lpstr>Times New Roman</vt:lpstr>
      <vt:lpstr>Tw Cen MT</vt:lpstr>
      <vt:lpstr>Wingdings 3</vt:lpstr>
      <vt:lpstr>СовременныйКлассическийБлок-3</vt:lpstr>
      <vt:lpstr>Діяльність БФ «Назарет» </vt:lpstr>
      <vt:lpstr>Бф «Назарет» займається протидією узалежнення вже 16 років</vt:lpstr>
      <vt:lpstr>Стаціонарні відділення «Назарет»</vt:lpstr>
      <vt:lpstr>Прорив та виклик цього Року! Жіноче відділення</vt:lpstr>
      <vt:lpstr>У цьому відділенні мають змогу проходити реабілітацію жінки разом зі своїми неповнолітніми дітьми</vt:lpstr>
      <vt:lpstr>Спільнотська</vt:lpstr>
      <vt:lpstr>Prezentacja programu PowerPoint</vt:lpstr>
      <vt:lpstr>Відділення «Назарет» розраховане на 70 осіб</vt:lpstr>
      <vt:lpstr>Спільнотська 2</vt:lpstr>
      <vt:lpstr>«Назарет +» розраховане на 25 осіб</vt:lpstr>
      <vt:lpstr>Традиційна Назаретівська ватра</vt:lpstr>
      <vt:lpstr>Ресоціалізація </vt:lpstr>
      <vt:lpstr>Амбулаторні програми для узалежнених «Назарет»</vt:lpstr>
      <vt:lpstr>Онлайн курс амбулаторної програми</vt:lpstr>
      <vt:lpstr>Амбулаторні програми для співзалежнених</vt:lpstr>
      <vt:lpstr>Центр Підтримки сімей «Назарет»</vt:lpstr>
      <vt:lpstr>Prezentacja programu PowerPoint</vt:lpstr>
      <vt:lpstr>Співпраця з Вишами</vt:lpstr>
      <vt:lpstr>Студенти в Назареті</vt:lpstr>
      <vt:lpstr>інформаційно-навчальні тренінги та семінари </vt:lpstr>
      <vt:lpstr>Тренінг для шкільних психологів</vt:lpstr>
      <vt:lpstr> співпраця з Патріаршою Курією УГКЦ та Карітасом України</vt:lpstr>
      <vt:lpstr>Результати співпраці</vt:lpstr>
      <vt:lpstr>Співпраця з Департаментом соціального захисту Населення </vt:lpstr>
      <vt:lpstr>Prezentacja programu PowerPoint</vt:lpstr>
      <vt:lpstr>Місце де народжується нове життя!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Діяльність фонду «Назарет»</dc:title>
  <dc:creator>Microsoft Office User</dc:creator>
  <cp:lastModifiedBy>Tomasz Kowalewicz</cp:lastModifiedBy>
  <cp:revision>13</cp:revision>
  <dcterms:created xsi:type="dcterms:W3CDTF">2020-12-04T15:39:07Z</dcterms:created>
  <dcterms:modified xsi:type="dcterms:W3CDTF">2020-12-06T13:19:58Z</dcterms:modified>
</cp:coreProperties>
</file>